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3DF-E631-4C2F-B250-3B0EC8D84C76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AED4-884E-4948-84EC-5121A0DCCB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555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3DF-E631-4C2F-B250-3B0EC8D84C76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AED4-884E-4948-84EC-5121A0DCCB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162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3DF-E631-4C2F-B250-3B0EC8D84C76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AED4-884E-4948-84EC-5121A0DCCB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643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3DF-E631-4C2F-B250-3B0EC8D84C76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AED4-884E-4948-84EC-5121A0DCCB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623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3DF-E631-4C2F-B250-3B0EC8D84C76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AED4-884E-4948-84EC-5121A0DCCB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311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3DF-E631-4C2F-B250-3B0EC8D84C76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AED4-884E-4948-84EC-5121A0DCCB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174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3DF-E631-4C2F-B250-3B0EC8D84C76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AED4-884E-4948-84EC-5121A0DCCB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772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3DF-E631-4C2F-B250-3B0EC8D84C76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AED4-884E-4948-84EC-5121A0DCCB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073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3DF-E631-4C2F-B250-3B0EC8D84C76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AED4-884E-4948-84EC-5121A0DCCB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027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3DF-E631-4C2F-B250-3B0EC8D84C76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AED4-884E-4948-84EC-5121A0DCCB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511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F3DF-E631-4C2F-B250-3B0EC8D84C76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AED4-884E-4948-84EC-5121A0DCCB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221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8F3DF-E631-4C2F-B250-3B0EC8D84C76}" type="datetimeFigureOut">
              <a:rPr lang="fr-CA" smtClean="0"/>
              <a:t>2015-12-13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3AED4-884E-4948-84EC-5121A0DCCB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337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7"/>
            <a:ext cx="12192000" cy="686014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3944" y="887373"/>
            <a:ext cx="95217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La recherche de données manquantes dans une distribution</a:t>
            </a:r>
            <a:endParaRPr lang="fr-CA" sz="80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3944" y="4908015"/>
            <a:ext cx="753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Papyrus" panose="03070502060502030205" pitchFamily="66" charset="0"/>
              </a:rPr>
              <a:t>Par: Mélodie Achodian et Mégane Fatal</a:t>
            </a:r>
            <a:endParaRPr lang="fr-CA" sz="32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79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62"/>
    </mc:Choice>
    <mc:Fallback>
      <p:transition spd="slow" advTm="11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7"/>
            <a:ext cx="12192000" cy="686014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8461" y="386366"/>
            <a:ext cx="11475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28) Tu désires développer une application «jeu» pour les téléphones intelligents qui fait appel au raisonnement logique des participants. Certaines informations seraient données au fur et à mesure que les participants débloque des niveaux pour répondre aux défis suivants. Voici un des défis proposés pour le jeu. Tu dois déterminer l’âge de sept cousins/cousines d’une famille: Christian, Philippe, Tom, Norah, Lisa, Théo et Pascale. </a:t>
            </a:r>
          </a:p>
          <a:p>
            <a:endParaRPr lang="fr-CA" sz="2400" dirty="0" smtClean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      </a:t>
            </a:r>
            <a:endParaRPr lang="fr-CA" sz="24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8461" y="2860258"/>
            <a:ext cx="90152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chemeClr val="bg1"/>
                </a:solidFill>
                <a:latin typeface="Papyrus" panose="03070502060502030205" pitchFamily="66" charset="0"/>
              </a:rPr>
              <a:t>Voici les informations dont tu disposes: </a:t>
            </a:r>
          </a:p>
          <a:p>
            <a:endParaRPr lang="fr-CA" sz="2200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r>
              <a:rPr lang="fr-CA" sz="2200" dirty="0">
                <a:solidFill>
                  <a:schemeClr val="bg1"/>
                </a:solidFill>
                <a:latin typeface="Papyrus" panose="03070502060502030205" pitchFamily="66" charset="0"/>
              </a:rPr>
              <a:t>- L’étendue est de 21 ans</a:t>
            </a:r>
          </a:p>
          <a:p>
            <a:r>
              <a:rPr lang="fr-CA" sz="2200" dirty="0">
                <a:solidFill>
                  <a:schemeClr val="bg1"/>
                </a:solidFill>
                <a:latin typeface="Papyrus" panose="03070502060502030205" pitchFamily="66" charset="0"/>
              </a:rPr>
              <a:t>- Le mode est de 2 ans</a:t>
            </a:r>
          </a:p>
          <a:p>
            <a:r>
              <a:rPr lang="fr-CA" sz="2200" dirty="0">
                <a:solidFill>
                  <a:schemeClr val="bg1"/>
                </a:solidFill>
                <a:latin typeface="Papyrus" panose="03070502060502030205" pitchFamily="66" charset="0"/>
              </a:rPr>
              <a:t>- La médiane, qui est 6 ans correspond à l’âge de Christian </a:t>
            </a:r>
          </a:p>
          <a:p>
            <a:r>
              <a:rPr lang="fr-CA" sz="2200" dirty="0">
                <a:solidFill>
                  <a:schemeClr val="bg1"/>
                </a:solidFill>
                <a:latin typeface="Papyrus" panose="03070502060502030205" pitchFamily="66" charset="0"/>
              </a:rPr>
              <a:t>- Aucune personne n’a l’âge moyen qui est de 8 ans</a:t>
            </a:r>
          </a:p>
          <a:p>
            <a:r>
              <a:rPr lang="fr-CA" sz="2200" dirty="0">
                <a:solidFill>
                  <a:schemeClr val="bg1"/>
                </a:solidFill>
                <a:latin typeface="Papyrus" panose="03070502060502030205" pitchFamily="66" charset="0"/>
              </a:rPr>
              <a:t>- Norah, qui a 1 ans, est la cousine la plus jeune</a:t>
            </a:r>
          </a:p>
          <a:p>
            <a:r>
              <a:rPr lang="fr-CA" sz="2200" dirty="0">
                <a:solidFill>
                  <a:schemeClr val="bg1"/>
                </a:solidFill>
                <a:latin typeface="Papyrus" panose="03070502060502030205" pitchFamily="66" charset="0"/>
              </a:rPr>
              <a:t>- Philippe est le jeune frère de Christian</a:t>
            </a:r>
          </a:p>
          <a:p>
            <a:r>
              <a:rPr lang="fr-CA" sz="2200" dirty="0" smtClean="0">
                <a:solidFill>
                  <a:schemeClr val="bg1"/>
                </a:solidFill>
                <a:latin typeface="Papyrus" panose="03070502060502030205" pitchFamily="66" charset="0"/>
              </a:rPr>
              <a:t>- Théo </a:t>
            </a:r>
            <a:r>
              <a:rPr lang="fr-CA" sz="2200" dirty="0">
                <a:solidFill>
                  <a:schemeClr val="bg1"/>
                </a:solidFill>
                <a:latin typeface="Papyrus" panose="03070502060502030205" pitchFamily="66" charset="0"/>
              </a:rPr>
              <a:t>a 5 ans de plus que Lisa et ces deux personnes sont plus </a:t>
            </a:r>
            <a:r>
              <a:rPr lang="fr-CA" sz="2200" dirty="0" smtClean="0">
                <a:solidFill>
                  <a:schemeClr val="bg1"/>
                </a:solidFill>
                <a:latin typeface="Papyrus" panose="03070502060502030205" pitchFamily="66" charset="0"/>
              </a:rPr>
              <a:t>vielles</a:t>
            </a:r>
          </a:p>
          <a:p>
            <a:r>
              <a:rPr lang="fr-CA" sz="22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  que Christian </a:t>
            </a:r>
            <a:r>
              <a:rPr lang="fr-CA" sz="2200" dirty="0">
                <a:solidFill>
                  <a:schemeClr val="bg1"/>
                </a:solidFill>
                <a:latin typeface="Papyrus" panose="03070502060502030205" pitchFamily="66" charset="0"/>
              </a:rPr>
              <a:t>mais plus jeunes que Tom</a:t>
            </a:r>
          </a:p>
          <a:p>
            <a:endParaRPr lang="fr-CA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21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11"/>
    </mc:Choice>
    <mc:Fallback>
      <p:transition spd="slow" advTm="62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7"/>
            <a:ext cx="12192000" cy="6860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5605" y="1270969"/>
            <a:ext cx="609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L’étendue est de 21 ans</a:t>
            </a:r>
          </a:p>
          <a:p>
            <a:pPr marL="457200" indent="-457200">
              <a:buAutoNum type="arabicParenR"/>
            </a:pP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Le mode est de 2 ans</a:t>
            </a:r>
          </a:p>
          <a:p>
            <a:pPr marL="457200" indent="-457200">
              <a:buAutoNum type="arabicParenR"/>
            </a:pP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La médiane, qui est 6 ans correspond à l’âge de Christian </a:t>
            </a:r>
          </a:p>
          <a:p>
            <a:pPr marL="457200" indent="-457200">
              <a:buAutoNum type="arabicParenR"/>
            </a:pP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Aucune personne n’a l’âge moyen qui est de 8 ans</a:t>
            </a:r>
          </a:p>
          <a:p>
            <a:pPr marL="457200" indent="-457200">
              <a:buAutoNum type="arabicParenR"/>
            </a:pP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Norah, qui a 1 ans, est la cousine la plus jeune</a:t>
            </a:r>
          </a:p>
          <a:p>
            <a:pPr marL="457200" indent="-457200">
              <a:buAutoNum type="arabicParenR"/>
            </a:pP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Philippe est le jeune frère de Christian</a:t>
            </a:r>
          </a:p>
          <a:p>
            <a:pPr marL="457200" indent="-457200">
              <a:buAutoNum type="arabicParenR"/>
            </a:pP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Théo a 5 ans de plus que Lisa et ces deux personnes sont plus vielles que Christian, mais plus jeunes </a:t>
            </a:r>
            <a:r>
              <a:rPr lang="fr-CA" dirty="0" err="1" smtClean="0">
                <a:solidFill>
                  <a:schemeClr val="bg1"/>
                </a:solidFill>
                <a:latin typeface="Papyrus" panose="03070502060502030205" pitchFamily="66" charset="0"/>
              </a:rPr>
              <a:t>queTom</a:t>
            </a: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85611" y="4431155"/>
            <a:ext cx="911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_______     _______     _______     _______     _______     _______     _______</a:t>
            </a:r>
            <a:endParaRPr lang="fr-CA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87009" y="1284603"/>
            <a:ext cx="1757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Christian</a:t>
            </a:r>
          </a:p>
          <a:p>
            <a:pPr marL="285750" indent="-285750">
              <a:buFontTx/>
              <a:buChar char="-"/>
            </a:pP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Philippe</a:t>
            </a:r>
          </a:p>
          <a:p>
            <a:pPr marL="285750" indent="-285750">
              <a:buFontTx/>
              <a:buChar char="-"/>
            </a:pP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Tom </a:t>
            </a:r>
          </a:p>
          <a:p>
            <a:pPr marL="285750" indent="-285750">
              <a:buFontTx/>
              <a:buChar char="-"/>
            </a:pP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Norah</a:t>
            </a:r>
          </a:p>
          <a:p>
            <a:pPr marL="285750" indent="-285750">
              <a:buFontTx/>
              <a:buChar char="-"/>
            </a:pP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Lisa</a:t>
            </a:r>
          </a:p>
          <a:p>
            <a:pPr marL="285750" indent="-285750">
              <a:buFontTx/>
              <a:buChar char="-"/>
            </a:pP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Théo</a:t>
            </a:r>
          </a:p>
          <a:p>
            <a:pPr marL="285750" indent="-285750">
              <a:buFontTx/>
              <a:buChar char="-"/>
            </a:pPr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Pascale</a:t>
            </a:r>
          </a:p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729803" y="4013467"/>
            <a:ext cx="12106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1</a:t>
            </a:r>
          </a:p>
          <a:p>
            <a:pPr algn="ctr"/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Norah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765757" y="2821013"/>
            <a:ext cx="48939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4842458" y="5293080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501166" y="6177987"/>
            <a:ext cx="168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Md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180271" y="3991479"/>
            <a:ext cx="15519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6</a:t>
            </a:r>
          </a:p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Christian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765757" y="1975944"/>
            <a:ext cx="5035640" cy="128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1100607" y="2255840"/>
            <a:ext cx="1098998" cy="155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659728" y="4819785"/>
            <a:ext cx="122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Lisa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606863" y="4831415"/>
            <a:ext cx="99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Théo 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905483" y="4839186"/>
            <a:ext cx="122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Tom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078052" y="3581608"/>
            <a:ext cx="12793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dirty="0" smtClean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2</a:t>
            </a:r>
            <a:endParaRPr lang="fr-CA" sz="5400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Philippe</a:t>
            </a:r>
          </a:p>
          <a:p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843290" y="3991479"/>
            <a:ext cx="1657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2</a:t>
            </a:r>
          </a:p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Pascale</a:t>
            </a:r>
          </a:p>
          <a:p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endParaRPr lang="fr-CA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40417" y="306318"/>
            <a:ext cx="78201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800" u="sng" dirty="0" smtClean="0">
                <a:solidFill>
                  <a:schemeClr val="bg1"/>
                </a:solidFill>
                <a:latin typeface="Papyrus" panose="03070502060502030205" pitchFamily="66" charset="0"/>
              </a:rPr>
              <a:t>Les informations que nous savons  </a:t>
            </a:r>
            <a:endParaRPr lang="fr-CA" sz="3800" u="sng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1320086" y="5306128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06540" y="6189667"/>
            <a:ext cx="168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x min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8298289" y="5222257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879733" y="6086917"/>
            <a:ext cx="168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x max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765757" y="1716749"/>
            <a:ext cx="2541432" cy="1646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85611" y="3079931"/>
            <a:ext cx="4277398" cy="74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2493672" y="5259036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3659748" y="5259036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2218938" y="6166121"/>
            <a:ext cx="77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Mo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327581" y="6112022"/>
            <a:ext cx="77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Mo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380688" y="3968254"/>
            <a:ext cx="1175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x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291600" y="3931362"/>
            <a:ext cx="205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</a:t>
            </a:r>
            <a:r>
              <a:rPr lang="fr-CA" sz="5400" dirty="0">
                <a:solidFill>
                  <a:schemeClr val="bg1"/>
                </a:solidFill>
                <a:latin typeface="Papyrus" panose="03070502060502030205" pitchFamily="66" charset="0"/>
              </a:rPr>
              <a:t>x</a:t>
            </a:r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+5</a:t>
            </a:r>
          </a:p>
        </p:txBody>
      </p:sp>
      <p:cxnSp>
        <p:nvCxnSpPr>
          <p:cNvPr id="43" name="Connecteur droit 42"/>
          <p:cNvCxnSpPr/>
          <p:nvPr/>
        </p:nvCxnSpPr>
        <p:spPr>
          <a:xfrm>
            <a:off x="1277157" y="3347516"/>
            <a:ext cx="5014443" cy="37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1273402" y="3648732"/>
            <a:ext cx="5498203" cy="64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Audio 4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4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33"/>
    </mc:Choice>
    <mc:Fallback xmlns="">
      <p:transition spd="slow" advTm="150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5" grpId="0"/>
      <p:bldP spid="22" grpId="0"/>
      <p:bldP spid="23" grpId="0"/>
      <p:bldP spid="24" grpId="0"/>
      <p:bldP spid="28" grpId="0"/>
      <p:bldP spid="29" grpId="0"/>
      <p:bldP spid="9" grpId="0"/>
      <p:bldP spid="30" grpId="0"/>
      <p:bldP spid="33" grpId="0"/>
      <p:bldP spid="38" grpId="0"/>
      <p:bldP spid="39" grpId="0"/>
      <p:bldP spid="32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785611" y="4431155"/>
            <a:ext cx="911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_______     _______     _______     _______     _______     _______     _______</a:t>
            </a:r>
            <a:endParaRPr lang="fr-CA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29803" y="4013467"/>
            <a:ext cx="12106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1</a:t>
            </a:r>
          </a:p>
          <a:p>
            <a:pPr algn="ctr"/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Norah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4842458" y="5293080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501166" y="6177987"/>
            <a:ext cx="168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Md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180271" y="3991479"/>
            <a:ext cx="15519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6</a:t>
            </a:r>
          </a:p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Christian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576551" y="4831415"/>
            <a:ext cx="122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Lisa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606863" y="4831415"/>
            <a:ext cx="99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Théo 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899043" y="4843538"/>
            <a:ext cx="122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Tom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078052" y="3581608"/>
            <a:ext cx="12793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dirty="0" smtClean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2</a:t>
            </a:r>
            <a:endParaRPr lang="fr-CA" sz="5400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Philippe</a:t>
            </a:r>
          </a:p>
          <a:p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843290" y="3991479"/>
            <a:ext cx="1657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2</a:t>
            </a:r>
          </a:p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Pascale</a:t>
            </a:r>
          </a:p>
          <a:p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endParaRPr lang="fr-CA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1320086" y="5306128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806540" y="6189667"/>
            <a:ext cx="168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x min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8298289" y="5257800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879733" y="6086917"/>
            <a:ext cx="168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x max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2493672" y="5259036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3659748" y="5259036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2218938" y="6166121"/>
            <a:ext cx="77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Mo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327581" y="6112022"/>
            <a:ext cx="77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Mo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100607" y="397898"/>
            <a:ext cx="99623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800" u="sng" dirty="0" smtClean="0">
                <a:solidFill>
                  <a:schemeClr val="bg1"/>
                </a:solidFill>
                <a:latin typeface="Papyrus" panose="03070502060502030205" pitchFamily="66" charset="0"/>
              </a:rPr>
              <a:t>La plus grande donnée de la distribution (x max)</a:t>
            </a:r>
            <a:endParaRPr lang="fr-CA" sz="3800" u="sng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155879" y="1470801"/>
            <a:ext cx="3741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u="sng" dirty="0" smtClean="0">
                <a:solidFill>
                  <a:schemeClr val="bg1"/>
                </a:solidFill>
                <a:latin typeface="Papyrus" panose="03070502060502030205" pitchFamily="66" charset="0"/>
              </a:rPr>
              <a:t>1)L’âge de Tom</a:t>
            </a:r>
            <a:endParaRPr lang="fr-CA" sz="3200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endParaRPr lang="fr-CA" dirty="0"/>
          </a:p>
        </p:txBody>
      </p:sp>
      <p:sp>
        <p:nvSpPr>
          <p:cNvPr id="52" name="Rectangle 51"/>
          <p:cNvSpPr/>
          <p:nvPr/>
        </p:nvSpPr>
        <p:spPr>
          <a:xfrm>
            <a:off x="5153964" y="15380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- L’étendue </a:t>
            </a:r>
            <a:r>
              <a:rPr lang="fr-CA" dirty="0">
                <a:solidFill>
                  <a:schemeClr val="bg1"/>
                </a:solidFill>
                <a:latin typeface="Papyrus" panose="03070502060502030205" pitchFamily="66" charset="0"/>
              </a:rPr>
              <a:t>est de 21 ans</a:t>
            </a:r>
          </a:p>
          <a:p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- Aucune </a:t>
            </a:r>
            <a:r>
              <a:rPr lang="fr-CA" dirty="0">
                <a:solidFill>
                  <a:schemeClr val="bg1"/>
                </a:solidFill>
                <a:latin typeface="Papyrus" panose="03070502060502030205" pitchFamily="66" charset="0"/>
              </a:rPr>
              <a:t>personne n’a l’âge moyen qui est de 8 ans</a:t>
            </a:r>
          </a:p>
          <a:p>
            <a:endParaRPr lang="fr-CA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7616782" y="3943613"/>
            <a:ext cx="1551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22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199347" y="2053413"/>
            <a:ext cx="36162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Papyrus" panose="03070502060502030205" pitchFamily="66" charset="0"/>
              </a:rPr>
              <a:t>E </a:t>
            </a:r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       = </a:t>
            </a:r>
            <a:r>
              <a:rPr lang="fr-CA" sz="2800" dirty="0">
                <a:solidFill>
                  <a:schemeClr val="bg1"/>
                </a:solidFill>
                <a:latin typeface="Papyrus" panose="03070502060502030205" pitchFamily="66" charset="0"/>
              </a:rPr>
              <a:t>x max – x min</a:t>
            </a:r>
          </a:p>
          <a:p>
            <a:endParaRPr lang="fr-CA" dirty="0"/>
          </a:p>
        </p:txBody>
      </p:sp>
      <p:sp>
        <p:nvSpPr>
          <p:cNvPr id="57" name="ZoneTexte 56"/>
          <p:cNvSpPr txBox="1"/>
          <p:nvPr/>
        </p:nvSpPr>
        <p:spPr>
          <a:xfrm>
            <a:off x="1190223" y="2389230"/>
            <a:ext cx="33109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Papyrus" panose="03070502060502030205" pitchFamily="66" charset="0"/>
              </a:rPr>
              <a:t>21 </a:t>
            </a:r>
            <a:r>
              <a:rPr lang="fr-CA" sz="32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    = </a:t>
            </a:r>
            <a:r>
              <a:rPr lang="fr-CA" sz="3200" dirty="0">
                <a:solidFill>
                  <a:schemeClr val="bg1"/>
                </a:solidFill>
                <a:latin typeface="Papyrus" panose="03070502060502030205" pitchFamily="66" charset="0"/>
              </a:rPr>
              <a:t>x max – 1 </a:t>
            </a:r>
          </a:p>
          <a:p>
            <a:endParaRPr lang="fr-CA" dirty="0"/>
          </a:p>
        </p:txBody>
      </p:sp>
      <p:sp>
        <p:nvSpPr>
          <p:cNvPr id="58" name="ZoneTexte 57"/>
          <p:cNvSpPr txBox="1"/>
          <p:nvPr/>
        </p:nvSpPr>
        <p:spPr>
          <a:xfrm>
            <a:off x="1155878" y="2801201"/>
            <a:ext cx="25038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22 ans = </a:t>
            </a:r>
            <a:r>
              <a:rPr lang="fr-CA" sz="2800" dirty="0">
                <a:solidFill>
                  <a:schemeClr val="bg1"/>
                </a:solidFill>
                <a:latin typeface="Papyrus" panose="03070502060502030205" pitchFamily="66" charset="0"/>
              </a:rPr>
              <a:t>x max</a:t>
            </a:r>
          </a:p>
          <a:p>
            <a:endParaRPr lang="fr-CA" dirty="0"/>
          </a:p>
        </p:txBody>
      </p:sp>
      <p:sp>
        <p:nvSpPr>
          <p:cNvPr id="32" name="ZoneTexte 31"/>
          <p:cNvSpPr txBox="1"/>
          <p:nvPr/>
        </p:nvSpPr>
        <p:spPr>
          <a:xfrm>
            <a:off x="5445621" y="3931362"/>
            <a:ext cx="1175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x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291600" y="3931362"/>
            <a:ext cx="205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</a:t>
            </a:r>
            <a:r>
              <a:rPr lang="fr-CA" sz="5400" dirty="0">
                <a:solidFill>
                  <a:schemeClr val="bg1"/>
                </a:solidFill>
                <a:latin typeface="Papyrus" panose="03070502060502030205" pitchFamily="66" charset="0"/>
              </a:rPr>
              <a:t>x</a:t>
            </a:r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+5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153964" y="1700011"/>
            <a:ext cx="2599118" cy="128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4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47"/>
    </mc:Choice>
    <mc:Fallback>
      <p:transition spd="slow" advTm="58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1" grpId="0"/>
      <p:bldP spid="43" grpId="0"/>
      <p:bldP spid="51" grpId="0"/>
      <p:bldP spid="53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#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" y="-2147"/>
            <a:ext cx="12192000" cy="686014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24000" y="414292"/>
            <a:ext cx="8747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u="sng" dirty="0" smtClean="0">
                <a:solidFill>
                  <a:schemeClr val="bg1"/>
                </a:solidFill>
                <a:latin typeface="Papyrus" panose="03070502060502030205" pitchFamily="66" charset="0"/>
              </a:rPr>
              <a:t>La valeur de x a l’aide de la moyenne</a:t>
            </a:r>
            <a:endParaRPr lang="fr-CA" sz="4400" u="sng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40672" y="1577715"/>
            <a:ext cx="6094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-- Aucune </a:t>
            </a:r>
            <a:r>
              <a:rPr lang="fr-CA" dirty="0">
                <a:solidFill>
                  <a:schemeClr val="bg1"/>
                </a:solidFill>
                <a:latin typeface="Papyrus" panose="03070502060502030205" pitchFamily="66" charset="0"/>
              </a:rPr>
              <a:t>personne n’a l’âge moyen qui est de 8 ans</a:t>
            </a:r>
          </a:p>
          <a:p>
            <a:endParaRPr lang="fr-CA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966386" y="1693397"/>
            <a:ext cx="3741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solidFill>
                  <a:schemeClr val="bg1"/>
                </a:solidFill>
                <a:latin typeface="Papyrus" panose="03070502060502030205" pitchFamily="66" charset="0"/>
              </a:rPr>
              <a:t>2</a:t>
            </a:r>
            <a:r>
              <a:rPr lang="fr-CA" sz="2800" u="sng" dirty="0" smtClean="0">
                <a:solidFill>
                  <a:schemeClr val="bg1"/>
                </a:solidFill>
                <a:latin typeface="Papyrus" panose="03070502060502030205" pitchFamily="66" charset="0"/>
              </a:rPr>
              <a:t>)Valeur de x</a:t>
            </a:r>
            <a:endParaRPr lang="fr-CA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36335" y="2143247"/>
                <a:ext cx="37418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CA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CA" sz="2800" dirty="0" smtClean="0">
                    <a:solidFill>
                      <a:schemeClr val="bg1"/>
                    </a:solidFill>
                    <a:latin typeface="Papyrus" panose="03070502060502030205" pitchFamily="66" charset="0"/>
                  </a:rPr>
                  <a:t>=  </a:t>
                </a:r>
                <a:r>
                  <a:rPr lang="fr-CA" sz="2800" dirty="0">
                    <a:solidFill>
                      <a:schemeClr val="bg1"/>
                    </a:solidFill>
                    <a:latin typeface="Papyrus" panose="03070502060502030205" pitchFamily="66" charset="0"/>
                  </a:rPr>
                  <a:t>x</a:t>
                </a:r>
                <a:r>
                  <a:rPr lang="fr-CA" sz="2800" baseline="-25000" dirty="0">
                    <a:solidFill>
                      <a:schemeClr val="bg1"/>
                    </a:solidFill>
                    <a:latin typeface="Papyrus" panose="03070502060502030205" pitchFamily="66" charset="0"/>
                  </a:rPr>
                  <a:t>1</a:t>
                </a:r>
                <a:r>
                  <a:rPr lang="fr-CA" sz="2800" dirty="0">
                    <a:solidFill>
                      <a:schemeClr val="bg1"/>
                    </a:solidFill>
                    <a:latin typeface="Papyrus" panose="03070502060502030205" pitchFamily="66" charset="0"/>
                  </a:rPr>
                  <a:t>+ x</a:t>
                </a:r>
                <a:r>
                  <a:rPr lang="fr-CA" sz="2800" baseline="-25000" dirty="0">
                    <a:solidFill>
                      <a:schemeClr val="bg1"/>
                    </a:solidFill>
                    <a:latin typeface="Papyrus" panose="03070502060502030205" pitchFamily="66" charset="0"/>
                  </a:rPr>
                  <a:t>2 + </a:t>
                </a:r>
                <a:r>
                  <a:rPr lang="fr-CA" sz="2800" dirty="0">
                    <a:solidFill>
                      <a:schemeClr val="bg1"/>
                    </a:solidFill>
                    <a:latin typeface="Papyrus" panose="03070502060502030205" pitchFamily="66" charset="0"/>
                  </a:rPr>
                  <a:t>x</a:t>
                </a:r>
                <a:r>
                  <a:rPr lang="fr-CA" sz="2800" baseline="-25000" dirty="0">
                    <a:solidFill>
                      <a:schemeClr val="bg1"/>
                    </a:solidFill>
                    <a:latin typeface="Papyrus" panose="03070502060502030205" pitchFamily="66" charset="0"/>
                  </a:rPr>
                  <a:t>3 </a:t>
                </a:r>
                <a:r>
                  <a:rPr lang="fr-CA" sz="2800" dirty="0">
                    <a:solidFill>
                      <a:schemeClr val="bg1"/>
                    </a:solidFill>
                    <a:latin typeface="Papyrus" panose="03070502060502030205" pitchFamily="66" charset="0"/>
                  </a:rPr>
                  <a:t>+ … + x</a:t>
                </a:r>
                <a:r>
                  <a:rPr lang="fr-CA" sz="2800" baseline="-25000" dirty="0">
                    <a:solidFill>
                      <a:schemeClr val="bg1"/>
                    </a:solidFill>
                    <a:latin typeface="Papyrus" panose="03070502060502030205" pitchFamily="66" charset="0"/>
                  </a:rPr>
                  <a:t>7</a:t>
                </a:r>
                <a:endParaRPr lang="fr-CA" sz="2800" dirty="0">
                  <a:solidFill>
                    <a:schemeClr val="bg1"/>
                  </a:solidFill>
                  <a:latin typeface="Papyrus" panose="03070502060502030205" pitchFamily="66" charset="0"/>
                </a:endParaRPr>
              </a:p>
              <a:p>
                <a:endParaRPr lang="fr-CA" sz="1600" dirty="0"/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35" y="2143247"/>
                <a:ext cx="3741851" cy="769441"/>
              </a:xfrm>
              <a:prstGeom prst="rect">
                <a:avLst/>
              </a:prstGeom>
              <a:blipFill rotWithShape="0">
                <a:blip r:embed="rId6"/>
                <a:stretch>
                  <a:fillRect t="-714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necteur droit 54"/>
          <p:cNvCxnSpPr/>
          <p:nvPr/>
        </p:nvCxnSpPr>
        <p:spPr>
          <a:xfrm flipV="1">
            <a:off x="1444043" y="2579796"/>
            <a:ext cx="2793106" cy="161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2390774" y="2579796"/>
            <a:ext cx="58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Papyrus" panose="03070502060502030205" pitchFamily="66" charset="0"/>
              </a:rPr>
              <a:t>n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838402" y="2941185"/>
            <a:ext cx="582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8 = 1 + 2 + 2 + 6 + x + x +5 + 22</a:t>
            </a:r>
            <a:endParaRPr lang="fr-CA" sz="28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61" name="Connecteur droit 60"/>
          <p:cNvCxnSpPr/>
          <p:nvPr/>
        </p:nvCxnSpPr>
        <p:spPr>
          <a:xfrm flipV="1">
            <a:off x="1399434" y="3315652"/>
            <a:ext cx="4396059" cy="99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2866294" y="3315652"/>
            <a:ext cx="58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7</a:t>
            </a:r>
            <a:endParaRPr lang="fr-CA" sz="28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838402" y="3673437"/>
            <a:ext cx="582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8 </a:t>
            </a:r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= </a:t>
            </a:r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2x +38</a:t>
            </a:r>
            <a:endParaRPr lang="fr-CA" sz="28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 flipV="1">
            <a:off x="1350265" y="4048467"/>
            <a:ext cx="1199752" cy="8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1512933" y="4048467"/>
            <a:ext cx="58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7</a:t>
            </a:r>
            <a:endParaRPr lang="fr-CA" sz="28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86301" y="4440238"/>
            <a:ext cx="582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56 </a:t>
            </a:r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= </a:t>
            </a:r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2x +38</a:t>
            </a:r>
            <a:endParaRPr lang="fr-CA" sz="28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686301" y="4996190"/>
            <a:ext cx="582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18 </a:t>
            </a:r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= </a:t>
            </a:r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2x</a:t>
            </a:r>
            <a:endParaRPr lang="fr-CA" sz="28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374412" y="5619487"/>
            <a:ext cx="582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9ans </a:t>
            </a:r>
            <a:r>
              <a:rPr lang="fr-CA" sz="2800" dirty="0" smtClean="0">
                <a:solidFill>
                  <a:schemeClr val="bg1"/>
                </a:solidFill>
                <a:latin typeface="Papyrus" panose="03070502060502030205" pitchFamily="66" charset="0"/>
              </a:rPr>
              <a:t>= x </a:t>
            </a:r>
            <a:endParaRPr lang="fr-CA" sz="28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260590" y="2917908"/>
            <a:ext cx="122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Lisa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129660" y="2017855"/>
            <a:ext cx="1175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x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959600" y="2794000"/>
            <a:ext cx="13452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685793" y="2911968"/>
            <a:ext cx="99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Théo 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370530" y="2011915"/>
            <a:ext cx="205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</a:t>
            </a:r>
            <a:r>
              <a:rPr lang="fr-CA" sz="5400" dirty="0">
                <a:solidFill>
                  <a:schemeClr val="bg1"/>
                </a:solidFill>
                <a:latin typeface="Papyrus" panose="03070502060502030205" pitchFamily="66" charset="0"/>
              </a:rPr>
              <a:t>x</a:t>
            </a:r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+5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8585200" y="2794000"/>
            <a:ext cx="1473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udio 2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633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83"/>
    </mc:Choice>
    <mc:Fallback>
      <p:transition spd="slow" advTm="67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0" grpId="0"/>
      <p:bldP spid="51" grpId="0"/>
      <p:bldP spid="56" grpId="0"/>
      <p:bldP spid="57" grpId="0"/>
      <p:bldP spid="63" grpId="0"/>
      <p:bldP spid="64" grpId="0"/>
      <p:bldP spid="68" grpId="0"/>
      <p:bldP spid="70" grpId="0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7"/>
            <a:ext cx="12192000" cy="686014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84327" y="4142308"/>
            <a:ext cx="12106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1</a:t>
            </a:r>
          </a:p>
          <a:p>
            <a:pPr algn="ctr"/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Norah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5096982" y="5421921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755690" y="6306828"/>
            <a:ext cx="168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Md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34795" y="4120320"/>
            <a:ext cx="15519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6</a:t>
            </a:r>
          </a:p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Christian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31075" y="4960256"/>
            <a:ext cx="122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Lisa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61387" y="4960256"/>
            <a:ext cx="99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Théo 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153567" y="4972379"/>
            <a:ext cx="122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Tom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32576" y="3710449"/>
            <a:ext cx="12793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dirty="0" smtClean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2</a:t>
            </a:r>
            <a:endParaRPr lang="fr-CA" sz="5400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Philippe</a:t>
            </a:r>
          </a:p>
          <a:p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097814" y="4120320"/>
            <a:ext cx="1657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2</a:t>
            </a:r>
          </a:p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Pascale</a:t>
            </a:r>
          </a:p>
          <a:p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endParaRPr lang="fr-CA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574610" y="5434969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61064" y="6318508"/>
            <a:ext cx="168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x min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8552813" y="5386641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134257" y="6215758"/>
            <a:ext cx="168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x max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2748196" y="5387877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3914272" y="5387877"/>
            <a:ext cx="0" cy="8278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473462" y="6294962"/>
            <a:ext cx="77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Mo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582105" y="6240863"/>
            <a:ext cx="77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Mo</a:t>
            </a:r>
            <a:endParaRPr lang="fr-CA" sz="2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858797" y="4037806"/>
            <a:ext cx="1551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22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695684" y="4062447"/>
            <a:ext cx="1175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</a:t>
            </a:r>
            <a:r>
              <a:rPr lang="fr-CA" sz="5400" dirty="0">
                <a:solidFill>
                  <a:schemeClr val="bg1"/>
                </a:solidFill>
                <a:latin typeface="Papyrus" panose="03070502060502030205" pitchFamily="66" charset="0"/>
              </a:rPr>
              <a:t>9</a:t>
            </a:r>
            <a:endParaRPr lang="fr-CA" sz="5400" dirty="0" smtClean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84327" y="4570386"/>
            <a:ext cx="911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  <a:latin typeface="Papyrus" panose="03070502060502030205" pitchFamily="66" charset="0"/>
              </a:rPr>
              <a:t>_______     _______     _______     _______     _______     _______     _______</a:t>
            </a:r>
            <a:endParaRPr lang="fr-CA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485855" y="4013783"/>
            <a:ext cx="205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 smtClean="0">
                <a:solidFill>
                  <a:schemeClr val="bg1"/>
                </a:solidFill>
                <a:latin typeface="Papyrus" panose="03070502060502030205" pitchFamily="66" charset="0"/>
              </a:rPr>
              <a:t>  14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524000" y="414292"/>
            <a:ext cx="8747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u="sng" dirty="0" smtClean="0">
                <a:solidFill>
                  <a:schemeClr val="bg1"/>
                </a:solidFill>
                <a:latin typeface="Papyrus" panose="03070502060502030205" pitchFamily="66" charset="0"/>
              </a:rPr>
              <a:t>Le remplacement de la variable x</a:t>
            </a:r>
            <a:endParaRPr lang="fr-CA" sz="4400" u="sng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102225" y="1633799"/>
            <a:ext cx="54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u="sng" dirty="0">
                <a:solidFill>
                  <a:schemeClr val="bg1"/>
                </a:solidFill>
                <a:latin typeface="Papyrus" panose="03070502060502030205" pitchFamily="66" charset="0"/>
              </a:rPr>
              <a:t>3</a:t>
            </a:r>
            <a:r>
              <a:rPr lang="fr-CA" sz="3200" u="sng" dirty="0" smtClean="0">
                <a:solidFill>
                  <a:schemeClr val="bg1"/>
                </a:solidFill>
                <a:latin typeface="Papyrus" panose="03070502060502030205" pitchFamily="66" charset="0"/>
              </a:rPr>
              <a:t>) </a:t>
            </a:r>
            <a:r>
              <a:rPr lang="fr-CA" sz="3200" u="sng" dirty="0" smtClean="0">
                <a:solidFill>
                  <a:schemeClr val="bg1"/>
                </a:solidFill>
                <a:latin typeface="Papyrus" panose="03070502060502030205" pitchFamily="66" charset="0"/>
              </a:rPr>
              <a:t>L’âge de Lisa et de Théo</a:t>
            </a:r>
            <a:endParaRPr lang="fr-CA" sz="3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102225" y="2117998"/>
            <a:ext cx="5098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  <a:latin typeface="Papyrus" panose="03070502060502030205" pitchFamily="66" charset="0"/>
              </a:rPr>
              <a:t>Lisa = x = 9 ans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096482" y="2680030"/>
            <a:ext cx="49712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Papyrus" panose="03070502060502030205" pitchFamily="66" charset="0"/>
              </a:rPr>
              <a:t>Théo = x+5= 9+5 = 14 ans </a:t>
            </a:r>
          </a:p>
          <a:p>
            <a:endParaRPr lang="fr-CA" dirty="0"/>
          </a:p>
        </p:txBody>
      </p:sp>
      <p:pic>
        <p:nvPicPr>
          <p:cNvPr id="35" name="Audio 3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73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37"/>
    </mc:Choice>
    <mc:Fallback xmlns="">
      <p:transition spd="slow" advTm="37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14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2581" y="1863100"/>
            <a:ext cx="10509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0" dirty="0" smtClean="0">
                <a:solidFill>
                  <a:schemeClr val="bg1"/>
                </a:solidFill>
                <a:latin typeface="Papyrus" panose="03070502060502030205" pitchFamily="66" charset="0"/>
              </a:rPr>
              <a:t>Merci !</a:t>
            </a:r>
            <a:endParaRPr lang="fr-CA" sz="220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710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3"/>
    </mc:Choice>
    <mc:Fallback>
      <p:transition spd="slow" advTm="6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1.5|1.6|3|4.3|2|1.3|15.1|1.7|1.9|6.8|2.4|34.5|16.5|6.1|6.9|3.9|9.9|1.5|9.5|0.8|10.3|1.6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8|5.4|2.4|6.5|13.8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.1|1.3|0.8|4.9|1|2.6|11.9|1.2|1.5|9.2|9.6|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|4.7|9.3|2|1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515</Words>
  <Application>Microsoft Office PowerPoint</Application>
  <PresentationFormat>Grand écran</PresentationFormat>
  <Paragraphs>121</Paragraphs>
  <Slides>7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Papyrus</vt:lpstr>
      <vt:lpstr>Thème Office</vt:lpstr>
      <vt:lpstr>Présentation PowerPoint</vt:lpstr>
      <vt:lpstr>Présentation PowerPoint</vt:lpstr>
      <vt:lpstr>Présentation PowerPoint</vt:lpstr>
      <vt:lpstr>Présentation PowerPoint</vt:lpstr>
      <vt:lpstr>#</vt:lpstr>
      <vt:lpstr>Présentation PowerPoint</vt:lpstr>
      <vt:lpstr>Présentation PowerPoint</vt:lpstr>
    </vt:vector>
  </TitlesOfParts>
  <Company>College Regina Assumpta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Mégane L. Fatal</dc:creator>
  <cp:lastModifiedBy>Mélodie Achodian</cp:lastModifiedBy>
  <cp:revision>39</cp:revision>
  <dcterms:created xsi:type="dcterms:W3CDTF">2015-12-08T13:39:21Z</dcterms:created>
  <dcterms:modified xsi:type="dcterms:W3CDTF">2015-12-13T16:08:51Z</dcterms:modified>
</cp:coreProperties>
</file>