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8" r:id="rId3"/>
    <p:sldId id="260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54" d="100"/>
          <a:sy n="54" d="100"/>
        </p:scale>
        <p:origin x="-600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pPr/>
              <a:t>12/13/2015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12/13/2015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12/13/2015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12/13/2015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pPr/>
              <a:t>12/13/2015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12/13/2015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12/13/2015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12/13/2015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12/13/2015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12/13/2015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pPr/>
              <a:t>12/13/2015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pPr/>
              <a:t>12/13/2015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Correction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CA" sz="1400" dirty="0" smtClean="0"/>
              <a:t>Cahier de révision p. 8 #9-10</a:t>
            </a:r>
          </a:p>
          <a:p>
            <a:endParaRPr lang="fr-CA" sz="1400" dirty="0" smtClean="0"/>
          </a:p>
          <a:p>
            <a:r>
              <a:rPr lang="fr-CA" sz="1400" dirty="0" smtClean="0"/>
              <a:t>Fatima Moutaqi et Marwa Wakim</a:t>
            </a:r>
            <a:endParaRPr lang="fr-CA" sz="1400" dirty="0"/>
          </a:p>
        </p:txBody>
      </p:sp>
    </p:spTree>
    <p:extLst>
      <p:ext uri="{BB962C8B-B14F-4D97-AF65-F5344CB8AC3E}">
        <p14:creationId xmlns="" xmlns:p14="http://schemas.microsoft.com/office/powerpoint/2010/main" val="128494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Cahier de révision p.8 #9 a)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Si </a:t>
            </a:r>
            <a:r>
              <a:rPr lang="fr-CA" i="1" dirty="0" smtClean="0"/>
              <a:t>e</a:t>
            </a:r>
            <a:r>
              <a:rPr lang="fr-CA" dirty="0" smtClean="0"/>
              <a:t>= 9 cm et </a:t>
            </a:r>
            <a:r>
              <a:rPr lang="fr-CA" i="1" dirty="0" smtClean="0"/>
              <a:t>f</a:t>
            </a:r>
            <a:r>
              <a:rPr lang="fr-CA" dirty="0" smtClean="0"/>
              <a:t>= 12 cm, qu’elle est la mesure </a:t>
            </a:r>
            <a:r>
              <a:rPr lang="fr-CA" b="1" dirty="0" smtClean="0"/>
              <a:t>exacte</a:t>
            </a:r>
            <a:r>
              <a:rPr lang="fr-CA" dirty="0" smtClean="0"/>
              <a:t> du côté </a:t>
            </a:r>
            <a:r>
              <a:rPr lang="fr-CA" i="1" dirty="0" smtClean="0"/>
              <a:t>d</a:t>
            </a:r>
            <a:r>
              <a:rPr lang="fr-CA" dirty="0" smtClean="0"/>
              <a:t> ?</a:t>
            </a:r>
            <a:endParaRPr lang="fr-CA" dirty="0"/>
          </a:p>
        </p:txBody>
      </p:sp>
      <p:grpSp>
        <p:nvGrpSpPr>
          <p:cNvPr id="4" name="Group 1352"/>
          <p:cNvGrpSpPr>
            <a:grpSpLocks/>
          </p:cNvGrpSpPr>
          <p:nvPr/>
        </p:nvGrpSpPr>
        <p:grpSpPr bwMode="auto">
          <a:xfrm rot="21444744">
            <a:off x="923637" y="2671884"/>
            <a:ext cx="2563404" cy="1555986"/>
            <a:chOff x="4839" y="6564"/>
            <a:chExt cx="2995" cy="1683"/>
          </a:xfrm>
        </p:grpSpPr>
        <p:grpSp>
          <p:nvGrpSpPr>
            <p:cNvPr id="5" name="Group 1342"/>
            <p:cNvGrpSpPr>
              <a:grpSpLocks/>
            </p:cNvGrpSpPr>
            <p:nvPr/>
          </p:nvGrpSpPr>
          <p:grpSpPr bwMode="auto">
            <a:xfrm rot="9000000">
              <a:off x="5327" y="7172"/>
              <a:ext cx="1826" cy="1075"/>
              <a:chOff x="3078" y="1982"/>
              <a:chExt cx="1826" cy="1075"/>
            </a:xfrm>
          </p:grpSpPr>
          <p:sp>
            <p:nvSpPr>
              <p:cNvPr id="12" name="AutoShape 1343"/>
              <p:cNvSpPr>
                <a:spLocks noChangeArrowheads="1"/>
              </p:cNvSpPr>
              <p:nvPr/>
            </p:nvSpPr>
            <p:spPr bwMode="auto">
              <a:xfrm>
                <a:off x="3078" y="1982"/>
                <a:ext cx="1826" cy="1075"/>
              </a:xfrm>
              <a:prstGeom prst="rtTriangl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CA"/>
              </a:p>
            </p:txBody>
          </p:sp>
          <p:sp>
            <p:nvSpPr>
              <p:cNvPr id="13" name="Rectangle 12"/>
              <p:cNvSpPr>
                <a:spLocks noChangeArrowheads="1"/>
              </p:cNvSpPr>
              <p:nvPr/>
            </p:nvSpPr>
            <p:spPr bwMode="auto">
              <a:xfrm>
                <a:off x="3078" y="2914"/>
                <a:ext cx="143" cy="143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CA"/>
              </a:p>
            </p:txBody>
          </p:sp>
        </p:grpSp>
        <p:sp>
          <p:nvSpPr>
            <p:cNvPr id="6" name="Text Box 1345"/>
            <p:cNvSpPr txBox="1">
              <a:spLocks noChangeArrowheads="1"/>
            </p:cNvSpPr>
            <p:nvPr/>
          </p:nvSpPr>
          <p:spPr bwMode="auto">
            <a:xfrm>
              <a:off x="4839" y="7499"/>
              <a:ext cx="584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CA" sz="12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endParaRPr lang="fr-CA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" name="Text Box 1347"/>
            <p:cNvSpPr txBox="1">
              <a:spLocks noChangeArrowheads="1"/>
            </p:cNvSpPr>
            <p:nvPr/>
          </p:nvSpPr>
          <p:spPr bwMode="auto">
            <a:xfrm>
              <a:off x="7250" y="7499"/>
              <a:ext cx="584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CA" sz="12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</a:t>
              </a:r>
              <a:endParaRPr lang="fr-CA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" name="Text Box 1348"/>
            <p:cNvSpPr txBox="1">
              <a:spLocks noChangeArrowheads="1"/>
            </p:cNvSpPr>
            <p:nvPr/>
          </p:nvSpPr>
          <p:spPr bwMode="auto">
            <a:xfrm>
              <a:off x="5965" y="7092"/>
              <a:ext cx="584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CA" sz="1200" b="1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</a:t>
              </a:r>
              <a:endParaRPr lang="fr-CA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" name="Text Box 1349"/>
            <p:cNvSpPr txBox="1">
              <a:spLocks noChangeArrowheads="1"/>
            </p:cNvSpPr>
            <p:nvPr/>
          </p:nvSpPr>
          <p:spPr bwMode="auto">
            <a:xfrm>
              <a:off x="6654" y="7086"/>
              <a:ext cx="667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CA" sz="1200" b="1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f</a:t>
              </a:r>
              <a:endParaRPr lang="fr-CA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Text Box 1350"/>
            <p:cNvSpPr txBox="1">
              <a:spLocks noChangeArrowheads="1"/>
            </p:cNvSpPr>
            <p:nvPr/>
          </p:nvSpPr>
          <p:spPr bwMode="auto">
            <a:xfrm>
              <a:off x="6139" y="7407"/>
              <a:ext cx="584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CA" sz="1200" b="1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d</a:t>
              </a:r>
              <a:endParaRPr lang="fr-CA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" name="Text Box 1351"/>
            <p:cNvSpPr txBox="1">
              <a:spLocks noChangeArrowheads="1"/>
            </p:cNvSpPr>
            <p:nvPr/>
          </p:nvSpPr>
          <p:spPr bwMode="auto">
            <a:xfrm>
              <a:off x="6745" y="6564"/>
              <a:ext cx="584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CA" sz="12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</a:t>
              </a:r>
              <a:endParaRPr lang="fr-CA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14" name="Text Box 1348"/>
          <p:cNvSpPr txBox="1">
            <a:spLocks noChangeArrowheads="1"/>
          </p:cNvSpPr>
          <p:nvPr/>
        </p:nvSpPr>
        <p:spPr bwMode="auto">
          <a:xfrm>
            <a:off x="1903854" y="3167615"/>
            <a:ext cx="478611" cy="293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fr-CA" sz="1200" b="1" i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endParaRPr lang="fr-CA" sz="120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Text Box 1349"/>
          <p:cNvSpPr txBox="1">
            <a:spLocks noChangeArrowheads="1"/>
          </p:cNvSpPr>
          <p:nvPr/>
        </p:nvSpPr>
        <p:spPr bwMode="auto">
          <a:xfrm>
            <a:off x="2504402" y="3168902"/>
            <a:ext cx="423545" cy="245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fr-CA" sz="1200" b="1" i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</a:t>
            </a:r>
            <a:endParaRPr lang="fr-CA" sz="120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Text Box 1350"/>
          <p:cNvSpPr txBox="1">
            <a:spLocks noChangeArrowheads="1"/>
          </p:cNvSpPr>
          <p:nvPr/>
        </p:nvSpPr>
        <p:spPr bwMode="auto">
          <a:xfrm>
            <a:off x="2080943" y="3493735"/>
            <a:ext cx="370840" cy="245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fr-CA" sz="1200" b="1" i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</a:t>
            </a:r>
            <a:endParaRPr lang="fr-CA" sz="120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275269" y="2546555"/>
            <a:ext cx="5340679" cy="36688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e²+f² = d²</a:t>
            </a:r>
          </a:p>
          <a:p>
            <a:pPr algn="ctr"/>
            <a:endParaRPr lang="fr-CA" dirty="0" smtClean="0"/>
          </a:p>
          <a:p>
            <a:pPr algn="ctr"/>
            <a:r>
              <a:rPr lang="fr-CA" dirty="0" smtClean="0"/>
              <a:t>9²+12² = d²</a:t>
            </a:r>
          </a:p>
          <a:p>
            <a:pPr algn="ctr"/>
            <a:endParaRPr lang="fr-CA" dirty="0" smtClean="0"/>
          </a:p>
          <a:p>
            <a:pPr algn="ctr"/>
            <a:r>
              <a:rPr lang="fr-CA" dirty="0" smtClean="0"/>
              <a:t>81+144 = d²</a:t>
            </a:r>
          </a:p>
          <a:p>
            <a:pPr algn="ctr"/>
            <a:endParaRPr lang="fr-CA" dirty="0" smtClean="0"/>
          </a:p>
          <a:p>
            <a:pPr algn="ctr"/>
            <a:r>
              <a:rPr lang="fr-CA" dirty="0" smtClean="0"/>
              <a:t>√225= √d²</a:t>
            </a:r>
          </a:p>
          <a:p>
            <a:pPr algn="ctr"/>
            <a:r>
              <a:rPr lang="fr-CA" dirty="0" smtClean="0"/>
              <a:t> </a:t>
            </a:r>
          </a:p>
          <a:p>
            <a:pPr algn="ctr"/>
            <a:r>
              <a:rPr lang="fr-CA" dirty="0" smtClean="0"/>
              <a:t>15=d</a:t>
            </a:r>
          </a:p>
          <a:p>
            <a:pPr algn="ctr"/>
            <a:endParaRPr lang="fr-CA" dirty="0"/>
          </a:p>
          <a:p>
            <a:r>
              <a:rPr lang="fr-CA" dirty="0" smtClean="0"/>
              <a:t>Le côté </a:t>
            </a:r>
            <a:r>
              <a:rPr lang="fr-CA" i="1" dirty="0" smtClean="0"/>
              <a:t>d</a:t>
            </a:r>
            <a:r>
              <a:rPr lang="fr-CA" dirty="0" smtClean="0"/>
              <a:t> mesure 15 cm.</a:t>
            </a:r>
          </a:p>
          <a:p>
            <a:pPr algn="ctr"/>
            <a:endParaRPr lang="fr-CA" dirty="0" smtClean="0"/>
          </a:p>
          <a:p>
            <a:pPr algn="ctr"/>
            <a:endParaRPr lang="fr-CA" dirty="0"/>
          </a:p>
        </p:txBody>
      </p:sp>
    </p:spTree>
    <p:extLst>
      <p:ext uri="{BB962C8B-B14F-4D97-AF65-F5344CB8AC3E}">
        <p14:creationId xmlns="" xmlns:p14="http://schemas.microsoft.com/office/powerpoint/2010/main" val="319497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Cahier de révision p.8 b)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Si </a:t>
            </a:r>
            <a:r>
              <a:rPr lang="fr-CA" i="1" dirty="0" smtClean="0"/>
              <a:t>d</a:t>
            </a:r>
            <a:r>
              <a:rPr lang="fr-CA" dirty="0" smtClean="0"/>
              <a:t>= 12 cm et </a:t>
            </a:r>
            <a:r>
              <a:rPr lang="fr-CA" i="1" dirty="0" smtClean="0"/>
              <a:t>f</a:t>
            </a:r>
            <a:r>
              <a:rPr lang="fr-CA" dirty="0" smtClean="0"/>
              <a:t>=2 cm, qu’elle est la mesure </a:t>
            </a:r>
            <a:r>
              <a:rPr lang="fr-CA" b="1" dirty="0" smtClean="0"/>
              <a:t>exacte</a:t>
            </a:r>
            <a:r>
              <a:rPr lang="fr-CA" dirty="0" smtClean="0"/>
              <a:t> du côté </a:t>
            </a:r>
            <a:r>
              <a:rPr lang="fr-CA" i="1" dirty="0" smtClean="0"/>
              <a:t>e</a:t>
            </a:r>
            <a:r>
              <a:rPr lang="fr-CA" dirty="0" smtClean="0"/>
              <a:t>?</a:t>
            </a:r>
            <a:endParaRPr lang="fr-CA" dirty="0"/>
          </a:p>
        </p:txBody>
      </p:sp>
      <p:grpSp>
        <p:nvGrpSpPr>
          <p:cNvPr id="4" name="Group 1352"/>
          <p:cNvGrpSpPr>
            <a:grpSpLocks/>
          </p:cNvGrpSpPr>
          <p:nvPr/>
        </p:nvGrpSpPr>
        <p:grpSpPr bwMode="auto">
          <a:xfrm rot="21444744">
            <a:off x="923637" y="2671884"/>
            <a:ext cx="2563404" cy="1555986"/>
            <a:chOff x="4839" y="6564"/>
            <a:chExt cx="2995" cy="1683"/>
          </a:xfrm>
        </p:grpSpPr>
        <p:grpSp>
          <p:nvGrpSpPr>
            <p:cNvPr id="5" name="Group 1342"/>
            <p:cNvGrpSpPr>
              <a:grpSpLocks/>
            </p:cNvGrpSpPr>
            <p:nvPr/>
          </p:nvGrpSpPr>
          <p:grpSpPr bwMode="auto">
            <a:xfrm rot="9000000">
              <a:off x="5327" y="7172"/>
              <a:ext cx="1826" cy="1075"/>
              <a:chOff x="3078" y="1982"/>
              <a:chExt cx="1826" cy="1075"/>
            </a:xfrm>
          </p:grpSpPr>
          <p:sp>
            <p:nvSpPr>
              <p:cNvPr id="12" name="AutoShape 1343"/>
              <p:cNvSpPr>
                <a:spLocks noChangeArrowheads="1"/>
              </p:cNvSpPr>
              <p:nvPr/>
            </p:nvSpPr>
            <p:spPr bwMode="auto">
              <a:xfrm>
                <a:off x="3078" y="1982"/>
                <a:ext cx="1826" cy="1075"/>
              </a:xfrm>
              <a:prstGeom prst="rtTriangl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CA"/>
              </a:p>
            </p:txBody>
          </p:sp>
          <p:sp>
            <p:nvSpPr>
              <p:cNvPr id="13" name="Rectangle 12"/>
              <p:cNvSpPr>
                <a:spLocks noChangeArrowheads="1"/>
              </p:cNvSpPr>
              <p:nvPr/>
            </p:nvSpPr>
            <p:spPr bwMode="auto">
              <a:xfrm>
                <a:off x="3078" y="2914"/>
                <a:ext cx="143" cy="143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CA"/>
              </a:p>
            </p:txBody>
          </p:sp>
        </p:grpSp>
        <p:sp>
          <p:nvSpPr>
            <p:cNvPr id="6" name="Text Box 1345"/>
            <p:cNvSpPr txBox="1">
              <a:spLocks noChangeArrowheads="1"/>
            </p:cNvSpPr>
            <p:nvPr/>
          </p:nvSpPr>
          <p:spPr bwMode="auto">
            <a:xfrm>
              <a:off x="4839" y="7499"/>
              <a:ext cx="584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CA" sz="12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endParaRPr lang="fr-CA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" name="Text Box 1347"/>
            <p:cNvSpPr txBox="1">
              <a:spLocks noChangeArrowheads="1"/>
            </p:cNvSpPr>
            <p:nvPr/>
          </p:nvSpPr>
          <p:spPr bwMode="auto">
            <a:xfrm>
              <a:off x="7250" y="7499"/>
              <a:ext cx="584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CA" sz="12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</a:t>
              </a:r>
              <a:endParaRPr lang="fr-CA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" name="Text Box 1348"/>
            <p:cNvSpPr txBox="1">
              <a:spLocks noChangeArrowheads="1"/>
            </p:cNvSpPr>
            <p:nvPr/>
          </p:nvSpPr>
          <p:spPr bwMode="auto">
            <a:xfrm>
              <a:off x="5965" y="7092"/>
              <a:ext cx="584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CA" sz="1200" b="1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</a:t>
              </a:r>
              <a:endParaRPr lang="fr-CA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" name="Text Box 1349"/>
            <p:cNvSpPr txBox="1">
              <a:spLocks noChangeArrowheads="1"/>
            </p:cNvSpPr>
            <p:nvPr/>
          </p:nvSpPr>
          <p:spPr bwMode="auto">
            <a:xfrm>
              <a:off x="6654" y="7086"/>
              <a:ext cx="667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CA" sz="1200" b="1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f</a:t>
              </a:r>
              <a:endParaRPr lang="fr-CA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Text Box 1350"/>
            <p:cNvSpPr txBox="1">
              <a:spLocks noChangeArrowheads="1"/>
            </p:cNvSpPr>
            <p:nvPr/>
          </p:nvSpPr>
          <p:spPr bwMode="auto">
            <a:xfrm>
              <a:off x="6139" y="7407"/>
              <a:ext cx="584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CA" sz="1200" b="1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d</a:t>
              </a:r>
              <a:endParaRPr lang="fr-CA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" name="Text Box 1351"/>
            <p:cNvSpPr txBox="1">
              <a:spLocks noChangeArrowheads="1"/>
            </p:cNvSpPr>
            <p:nvPr/>
          </p:nvSpPr>
          <p:spPr bwMode="auto">
            <a:xfrm>
              <a:off x="6745" y="6564"/>
              <a:ext cx="584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CA" sz="12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</a:t>
              </a:r>
              <a:endParaRPr lang="fr-CA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14" name="Text Box 1348"/>
          <p:cNvSpPr txBox="1">
            <a:spLocks noChangeArrowheads="1"/>
          </p:cNvSpPr>
          <p:nvPr/>
        </p:nvSpPr>
        <p:spPr bwMode="auto">
          <a:xfrm>
            <a:off x="1903854" y="3167615"/>
            <a:ext cx="478611" cy="293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fr-CA" sz="1200" b="1" i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endParaRPr lang="fr-CA" sz="120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Text Box 1349"/>
          <p:cNvSpPr txBox="1">
            <a:spLocks noChangeArrowheads="1"/>
          </p:cNvSpPr>
          <p:nvPr/>
        </p:nvSpPr>
        <p:spPr bwMode="auto">
          <a:xfrm>
            <a:off x="2504402" y="3168902"/>
            <a:ext cx="423545" cy="245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fr-CA" sz="1200" b="1" i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</a:t>
            </a:r>
            <a:endParaRPr lang="fr-CA" sz="120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 Box 1350"/>
          <p:cNvSpPr txBox="1">
            <a:spLocks noChangeArrowheads="1"/>
          </p:cNvSpPr>
          <p:nvPr/>
        </p:nvSpPr>
        <p:spPr bwMode="auto">
          <a:xfrm>
            <a:off x="2080943" y="3493735"/>
            <a:ext cx="370840" cy="245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fr-CA" sz="1200" b="1" i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</a:t>
            </a:r>
            <a:endParaRPr lang="fr-CA" sz="120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275269" y="2497394"/>
            <a:ext cx="5350512" cy="353764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e²+f² = d²</a:t>
            </a:r>
          </a:p>
          <a:p>
            <a:pPr algn="ctr"/>
            <a:endParaRPr lang="fr-CA" dirty="0" smtClean="0"/>
          </a:p>
          <a:p>
            <a:pPr algn="ctr"/>
            <a:r>
              <a:rPr lang="fr-CA" dirty="0" smtClean="0"/>
              <a:t>e²+2²= 12²</a:t>
            </a:r>
          </a:p>
          <a:p>
            <a:pPr algn="ctr"/>
            <a:endParaRPr lang="fr-CA" dirty="0" smtClean="0"/>
          </a:p>
          <a:p>
            <a:pPr algn="ctr"/>
            <a:r>
              <a:rPr lang="fr-CA" dirty="0" smtClean="0"/>
              <a:t>e² + 4= 144</a:t>
            </a:r>
          </a:p>
          <a:p>
            <a:pPr algn="ctr"/>
            <a:endParaRPr lang="fr-CA" dirty="0" smtClean="0"/>
          </a:p>
          <a:p>
            <a:pPr algn="ctr"/>
            <a:r>
              <a:rPr lang="fr-CA" dirty="0" smtClean="0"/>
              <a:t>√e²= √140 </a:t>
            </a:r>
          </a:p>
          <a:p>
            <a:pPr algn="ctr"/>
            <a:endParaRPr lang="fr-CA" dirty="0"/>
          </a:p>
          <a:p>
            <a:pPr algn="ctr"/>
            <a:r>
              <a:rPr lang="fr-CA" dirty="0" smtClean="0"/>
              <a:t>e= √140</a:t>
            </a:r>
          </a:p>
          <a:p>
            <a:pPr algn="ctr"/>
            <a:endParaRPr lang="fr-CA" dirty="0"/>
          </a:p>
          <a:p>
            <a:r>
              <a:rPr lang="fr-CA" dirty="0" smtClean="0"/>
              <a:t>Le côté e mesure √140 cm.</a:t>
            </a:r>
          </a:p>
          <a:p>
            <a:pPr algn="ctr"/>
            <a:endParaRPr lang="fr-CA" dirty="0"/>
          </a:p>
        </p:txBody>
      </p:sp>
    </p:spTree>
    <p:extLst>
      <p:ext uri="{BB962C8B-B14F-4D97-AF65-F5344CB8AC3E}">
        <p14:creationId xmlns="" xmlns:p14="http://schemas.microsoft.com/office/powerpoint/2010/main" val="18669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Cahier de révision p.8 #9 c)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Quelle est, au centimètre près, l’aire du triangle ABC si la mesure de </a:t>
            </a:r>
            <a:r>
              <a:rPr lang="fr-CA" i="1" dirty="0" smtClean="0"/>
              <a:t>d</a:t>
            </a:r>
            <a:r>
              <a:rPr lang="fr-CA" dirty="0" smtClean="0"/>
              <a:t> est trois fois celle de </a:t>
            </a:r>
            <a:r>
              <a:rPr lang="fr-CA" i="1" dirty="0" smtClean="0"/>
              <a:t>f </a:t>
            </a:r>
            <a:r>
              <a:rPr lang="fr-CA" dirty="0" smtClean="0"/>
              <a:t>et que la mesure de </a:t>
            </a:r>
            <a:r>
              <a:rPr lang="fr-CA" i="1" dirty="0" smtClean="0"/>
              <a:t>e</a:t>
            </a:r>
            <a:r>
              <a:rPr lang="fr-CA" dirty="0" smtClean="0"/>
              <a:t> est de 12 mm?</a:t>
            </a:r>
            <a:endParaRPr lang="fr-CA" dirty="0"/>
          </a:p>
        </p:txBody>
      </p:sp>
      <p:grpSp>
        <p:nvGrpSpPr>
          <p:cNvPr id="17" name="Group 1352"/>
          <p:cNvGrpSpPr>
            <a:grpSpLocks/>
          </p:cNvGrpSpPr>
          <p:nvPr/>
        </p:nvGrpSpPr>
        <p:grpSpPr bwMode="auto">
          <a:xfrm rot="21444744">
            <a:off x="923637" y="2671884"/>
            <a:ext cx="2563404" cy="1555986"/>
            <a:chOff x="4839" y="6564"/>
            <a:chExt cx="2995" cy="1683"/>
          </a:xfrm>
        </p:grpSpPr>
        <p:grpSp>
          <p:nvGrpSpPr>
            <p:cNvPr id="18" name="Group 1342"/>
            <p:cNvGrpSpPr>
              <a:grpSpLocks/>
            </p:cNvGrpSpPr>
            <p:nvPr/>
          </p:nvGrpSpPr>
          <p:grpSpPr bwMode="auto">
            <a:xfrm rot="9000000">
              <a:off x="5327" y="7172"/>
              <a:ext cx="1826" cy="1075"/>
              <a:chOff x="3078" y="1982"/>
              <a:chExt cx="1826" cy="1075"/>
            </a:xfrm>
          </p:grpSpPr>
          <p:sp>
            <p:nvSpPr>
              <p:cNvPr id="25" name="AutoShape 1343"/>
              <p:cNvSpPr>
                <a:spLocks noChangeArrowheads="1"/>
              </p:cNvSpPr>
              <p:nvPr/>
            </p:nvSpPr>
            <p:spPr bwMode="auto">
              <a:xfrm>
                <a:off x="3078" y="1982"/>
                <a:ext cx="1826" cy="1075"/>
              </a:xfrm>
              <a:prstGeom prst="rtTriangl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CA"/>
              </a:p>
            </p:txBody>
          </p:sp>
          <p:sp>
            <p:nvSpPr>
              <p:cNvPr id="26" name="Rectangle 25"/>
              <p:cNvSpPr>
                <a:spLocks noChangeArrowheads="1"/>
              </p:cNvSpPr>
              <p:nvPr/>
            </p:nvSpPr>
            <p:spPr bwMode="auto">
              <a:xfrm>
                <a:off x="3078" y="2914"/>
                <a:ext cx="143" cy="143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CA"/>
              </a:p>
            </p:txBody>
          </p:sp>
        </p:grpSp>
        <p:sp>
          <p:nvSpPr>
            <p:cNvPr id="19" name="Text Box 1345"/>
            <p:cNvSpPr txBox="1">
              <a:spLocks noChangeArrowheads="1"/>
            </p:cNvSpPr>
            <p:nvPr/>
          </p:nvSpPr>
          <p:spPr bwMode="auto">
            <a:xfrm>
              <a:off x="4839" y="7499"/>
              <a:ext cx="584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CA" sz="12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endParaRPr lang="fr-CA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0" name="Text Box 1347"/>
            <p:cNvSpPr txBox="1">
              <a:spLocks noChangeArrowheads="1"/>
            </p:cNvSpPr>
            <p:nvPr/>
          </p:nvSpPr>
          <p:spPr bwMode="auto">
            <a:xfrm>
              <a:off x="7250" y="7499"/>
              <a:ext cx="584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CA" sz="12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</a:t>
              </a:r>
              <a:endParaRPr lang="fr-CA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1" name="Text Box 1348"/>
            <p:cNvSpPr txBox="1">
              <a:spLocks noChangeArrowheads="1"/>
            </p:cNvSpPr>
            <p:nvPr/>
          </p:nvSpPr>
          <p:spPr bwMode="auto">
            <a:xfrm>
              <a:off x="5965" y="7092"/>
              <a:ext cx="584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CA" sz="1200" b="1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</a:t>
              </a:r>
              <a:endParaRPr lang="fr-CA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2" name="Text Box 1349"/>
            <p:cNvSpPr txBox="1">
              <a:spLocks noChangeArrowheads="1"/>
            </p:cNvSpPr>
            <p:nvPr/>
          </p:nvSpPr>
          <p:spPr bwMode="auto">
            <a:xfrm>
              <a:off x="6654" y="7086"/>
              <a:ext cx="667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CA" sz="1200" b="1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f</a:t>
              </a:r>
              <a:endParaRPr lang="fr-CA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3" name="Text Box 1350"/>
            <p:cNvSpPr txBox="1">
              <a:spLocks noChangeArrowheads="1"/>
            </p:cNvSpPr>
            <p:nvPr/>
          </p:nvSpPr>
          <p:spPr bwMode="auto">
            <a:xfrm>
              <a:off x="6139" y="7407"/>
              <a:ext cx="584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CA" sz="1200" b="1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d</a:t>
              </a:r>
              <a:endParaRPr lang="fr-CA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" name="Text Box 1351"/>
            <p:cNvSpPr txBox="1">
              <a:spLocks noChangeArrowheads="1"/>
            </p:cNvSpPr>
            <p:nvPr/>
          </p:nvSpPr>
          <p:spPr bwMode="auto">
            <a:xfrm>
              <a:off x="6745" y="6564"/>
              <a:ext cx="584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CA" sz="12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</a:t>
              </a:r>
              <a:endParaRPr lang="fr-CA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27" name="Text Box 1348"/>
          <p:cNvSpPr txBox="1">
            <a:spLocks noChangeArrowheads="1"/>
          </p:cNvSpPr>
          <p:nvPr/>
        </p:nvSpPr>
        <p:spPr bwMode="auto">
          <a:xfrm>
            <a:off x="1903854" y="3167615"/>
            <a:ext cx="478611" cy="293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fr-CA" sz="1200" b="1" i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endParaRPr lang="fr-CA" sz="120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" name="Text Box 1349"/>
          <p:cNvSpPr txBox="1">
            <a:spLocks noChangeArrowheads="1"/>
          </p:cNvSpPr>
          <p:nvPr/>
        </p:nvSpPr>
        <p:spPr bwMode="auto">
          <a:xfrm>
            <a:off x="2504402" y="3168902"/>
            <a:ext cx="423545" cy="245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fr-CA" sz="1200" b="1" i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</a:t>
            </a:r>
            <a:endParaRPr lang="fr-CA" sz="120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9" name="Text Box 1350"/>
          <p:cNvSpPr txBox="1">
            <a:spLocks noChangeArrowheads="1"/>
          </p:cNvSpPr>
          <p:nvPr/>
        </p:nvSpPr>
        <p:spPr bwMode="auto">
          <a:xfrm>
            <a:off x="2080943" y="3493735"/>
            <a:ext cx="370840" cy="245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fr-CA" sz="1200" b="1" i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</a:t>
            </a:r>
            <a:endParaRPr lang="fr-CA" sz="120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043902" y="2732057"/>
            <a:ext cx="2735131" cy="353764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e²+ f² = d²</a:t>
            </a:r>
          </a:p>
          <a:p>
            <a:pPr algn="ctr"/>
            <a:endParaRPr lang="fr-CA" dirty="0" smtClean="0"/>
          </a:p>
          <a:p>
            <a:pPr algn="ctr"/>
            <a:r>
              <a:rPr lang="fr-CA" dirty="0" smtClean="0"/>
              <a:t>12² + f²= (3f)²</a:t>
            </a:r>
          </a:p>
          <a:p>
            <a:pPr algn="ctr"/>
            <a:endParaRPr lang="fr-CA" dirty="0" smtClean="0"/>
          </a:p>
          <a:p>
            <a:pPr algn="ctr"/>
            <a:r>
              <a:rPr lang="fr-CA" dirty="0" smtClean="0"/>
              <a:t>144+ f² = 9f²</a:t>
            </a:r>
          </a:p>
          <a:p>
            <a:pPr algn="ctr"/>
            <a:endParaRPr lang="fr-CA" dirty="0" smtClean="0"/>
          </a:p>
          <a:p>
            <a:pPr algn="ctr"/>
            <a:r>
              <a:rPr lang="fr-CA" dirty="0" smtClean="0"/>
              <a:t>144= 8f²</a:t>
            </a:r>
          </a:p>
          <a:p>
            <a:pPr algn="ctr"/>
            <a:endParaRPr lang="fr-CA" dirty="0"/>
          </a:p>
          <a:p>
            <a:pPr algn="ctr"/>
            <a:r>
              <a:rPr lang="fr-CA" dirty="0" smtClean="0"/>
              <a:t>√18= √f²</a:t>
            </a:r>
          </a:p>
          <a:p>
            <a:pPr algn="ctr"/>
            <a:endParaRPr lang="fr-CA" dirty="0"/>
          </a:p>
          <a:p>
            <a:pPr algn="ctr"/>
            <a:r>
              <a:rPr lang="fr-CA" dirty="0" smtClean="0"/>
              <a:t>4,24 mm = f</a:t>
            </a:r>
          </a:p>
          <a:p>
            <a:pPr algn="ctr"/>
            <a:endParaRPr lang="fr-CA" dirty="0"/>
          </a:p>
        </p:txBody>
      </p:sp>
      <p:sp>
        <p:nvSpPr>
          <p:cNvPr id="34" name="Rectangle 33"/>
          <p:cNvSpPr/>
          <p:nvPr/>
        </p:nvSpPr>
        <p:spPr>
          <a:xfrm>
            <a:off x="7072602" y="2732057"/>
            <a:ext cx="2735131" cy="353764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b="1" u="sng" dirty="0" smtClean="0"/>
              <a:t>Aire du triangle</a:t>
            </a:r>
          </a:p>
          <a:p>
            <a:pPr algn="ctr"/>
            <a:endParaRPr lang="fr-CA" u="sng" dirty="0"/>
          </a:p>
          <a:p>
            <a:pPr algn="ctr"/>
            <a:r>
              <a:rPr lang="fr-CA" dirty="0" smtClean="0"/>
              <a:t>A=</a:t>
            </a:r>
            <a:r>
              <a:rPr lang="fr-CA" u="sng" dirty="0" smtClean="0"/>
              <a:t> b x h</a:t>
            </a:r>
          </a:p>
          <a:p>
            <a:pPr algn="ctr"/>
            <a:r>
              <a:rPr lang="fr-CA" dirty="0" smtClean="0"/>
              <a:t>       2</a:t>
            </a:r>
          </a:p>
          <a:p>
            <a:pPr algn="ctr"/>
            <a:endParaRPr lang="fr-CA" dirty="0" smtClean="0"/>
          </a:p>
          <a:p>
            <a:pPr algn="ctr"/>
            <a:r>
              <a:rPr lang="fr-CA" dirty="0" smtClean="0"/>
              <a:t>            =  </a:t>
            </a:r>
            <a:r>
              <a:rPr lang="fr-CA" u="sng" dirty="0" smtClean="0"/>
              <a:t>4,24 x 12</a:t>
            </a:r>
          </a:p>
          <a:p>
            <a:pPr algn="ctr"/>
            <a:r>
              <a:rPr lang="fr-CA" dirty="0" smtClean="0"/>
              <a:t>                  2</a:t>
            </a:r>
          </a:p>
          <a:p>
            <a:pPr algn="ctr"/>
            <a:endParaRPr lang="fr-CA" dirty="0"/>
          </a:p>
          <a:p>
            <a:pPr algn="ctr"/>
            <a:r>
              <a:rPr lang="fr-CA" dirty="0" smtClean="0"/>
              <a:t>                = 25, 44 mm²</a:t>
            </a:r>
          </a:p>
          <a:p>
            <a:pPr algn="ctr"/>
            <a:endParaRPr lang="fr-CA" dirty="0"/>
          </a:p>
          <a:p>
            <a:r>
              <a:rPr lang="fr-CA" dirty="0" smtClean="0"/>
              <a:t>L’aire du triangle ABC est de 25, 44 mm².</a:t>
            </a:r>
            <a:endParaRPr lang="fr-CA" dirty="0"/>
          </a:p>
        </p:txBody>
      </p:sp>
    </p:spTree>
    <p:extLst>
      <p:ext uri="{BB962C8B-B14F-4D97-AF65-F5344CB8AC3E}">
        <p14:creationId xmlns="" xmlns:p14="http://schemas.microsoft.com/office/powerpoint/2010/main" val="312377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8794" y="186199"/>
            <a:ext cx="10058400" cy="1371600"/>
          </a:xfrm>
        </p:spPr>
        <p:txBody>
          <a:bodyPr>
            <a:normAutofit/>
          </a:bodyPr>
          <a:lstStyle/>
          <a:p>
            <a:r>
              <a:rPr lang="fr-CA" sz="4000" dirty="0" smtClean="0"/>
              <a:t>Cahier de révision p.8 #10</a:t>
            </a:r>
            <a:endParaRPr lang="fr-CA" sz="4000" dirty="0"/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683" y="1710617"/>
            <a:ext cx="4140239" cy="2845311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Rectangle 4"/>
              <p:cNvSpPr/>
              <p:nvPr/>
            </p:nvSpPr>
            <p:spPr>
              <a:xfrm>
                <a:off x="5172076" y="1085850"/>
                <a:ext cx="6619874" cy="5305425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CA" sz="1600" b="1" i="1" u="sng" dirty="0"/>
              </a:p>
              <a:p>
                <a:r>
                  <a:rPr lang="fr-CA" sz="1200" dirty="0"/>
                  <a:t>Le maire d’un arrondissement de Montréal, M. Jean </a:t>
                </a:r>
                <a:r>
                  <a:rPr lang="fr-CA" sz="1200" dirty="0" err="1"/>
                  <a:t>Nédesprojets</a:t>
                </a:r>
                <a:r>
                  <a:rPr lang="fr-CA" sz="1200" dirty="0"/>
                  <a:t>, veut aménager un espace de jeu dans un de ses parcs. Pour faire approuver son projet, il fabrique un prototype de la forme d’un prisme à base rectangulaire comme le schéma ci-dessous. </a:t>
                </a:r>
                <a:r>
                  <a:rPr lang="fr-FR" sz="1200" dirty="0"/>
                  <a:t>Il se demande la longueur (sur son prototype) de la glissade qu’il pourra faire construire du point B au point H en sachant que m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fr-CA" sz="1200" i="1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fr-FR" sz="1200">
                            <a:latin typeface="Cambria Math"/>
                          </a:rPr>
                          <m:t>AB</m:t>
                        </m:r>
                      </m:e>
                    </m:acc>
                  </m:oMath>
                </a14:m>
                <a:r>
                  <a:rPr lang="fr-FR" sz="1200" dirty="0"/>
                  <a:t> = 30 cm, m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fr-CA" sz="1200" i="1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fr-FR" sz="1200">
                            <a:latin typeface="Cambria Math"/>
                          </a:rPr>
                          <m:t>GF</m:t>
                        </m:r>
                      </m:e>
                    </m:acc>
                  </m:oMath>
                </a14:m>
                <a:r>
                  <a:rPr lang="fr-FR" sz="1200" dirty="0"/>
                  <a:t> = 10 cm et que m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fr-CA" sz="1200" i="1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fr-FR" sz="1200">
                            <a:latin typeface="Cambria Math"/>
                          </a:rPr>
                          <m:t>DH</m:t>
                        </m:r>
                      </m:e>
                    </m:acc>
                  </m:oMath>
                </a14:m>
                <a:r>
                  <a:rPr lang="fr-FR" sz="1200" dirty="0"/>
                  <a:t> = 15 cm.  Donne la réponse exacte. (S'il y a lieu, exprime ta réponse sous forme de radical)</a:t>
                </a:r>
                <a:endParaRPr lang="fr-CA" sz="1200" dirty="0"/>
              </a:p>
              <a:p>
                <a:r>
                  <a:rPr lang="fr-CA" b="1" i="1" u="sng" dirty="0" smtClean="0">
                    <a:solidFill>
                      <a:schemeClr val="tx1"/>
                    </a:solidFill>
                  </a:rPr>
                  <a:t>1)Mesure de la diagonale de la base(FH)</a:t>
                </a:r>
              </a:p>
              <a:p>
                <a:r>
                  <a:rPr lang="fr-CA" sz="1600" dirty="0" smtClean="0">
                    <a:solidFill>
                      <a:schemeClr val="tx1"/>
                    </a:solidFill>
                  </a:rPr>
                  <a:t>a²     +     b²       =  c²</a:t>
                </a:r>
              </a:p>
              <a:p>
                <a:r>
                  <a:rPr lang="fr-CA" sz="1600" dirty="0" smtClean="0">
                    <a:solidFill>
                      <a:schemeClr val="tx1"/>
                    </a:solidFill>
                  </a:rPr>
                  <a:t>30²    +    10²      =  c² </a:t>
                </a:r>
              </a:p>
              <a:p>
                <a:pPr marL="342900" indent="-342900">
                  <a:buAutoNum type="arabicPlain" startAt="900"/>
                </a:pPr>
                <a:r>
                  <a:rPr lang="fr-CA" sz="1600" dirty="0" smtClean="0">
                    <a:solidFill>
                      <a:schemeClr val="tx1"/>
                    </a:solidFill>
                  </a:rPr>
                  <a:t>   +    100     =   c²</a:t>
                </a:r>
              </a:p>
              <a:p>
                <a:r>
                  <a:rPr lang="fr-CA" sz="1600" dirty="0" smtClean="0">
                    <a:solidFill>
                      <a:schemeClr val="tx1"/>
                    </a:solidFill>
                  </a:rPr>
                  <a:t>        √</a:t>
                </a:r>
                <a:r>
                  <a:rPr lang="fr-CA" sz="1600" dirty="0">
                    <a:solidFill>
                      <a:schemeClr val="tx1"/>
                    </a:solidFill>
                  </a:rPr>
                  <a:t> </a:t>
                </a:r>
                <a:r>
                  <a:rPr lang="fr-CA" sz="1600" dirty="0" smtClean="0">
                    <a:solidFill>
                      <a:schemeClr val="tx1"/>
                    </a:solidFill>
                  </a:rPr>
                  <a:t>1000        = </a:t>
                </a:r>
                <a:r>
                  <a:rPr lang="fr-CA" sz="1600" dirty="0">
                    <a:solidFill>
                      <a:schemeClr val="tx1"/>
                    </a:solidFill>
                  </a:rPr>
                  <a:t> √ </a:t>
                </a:r>
                <a:r>
                  <a:rPr lang="fr-CA" sz="1600" dirty="0" smtClean="0">
                    <a:solidFill>
                      <a:schemeClr val="tx1"/>
                    </a:solidFill>
                  </a:rPr>
                  <a:t>c²</a:t>
                </a:r>
              </a:p>
              <a:p>
                <a:r>
                  <a:rPr lang="fr-CA" sz="1600" dirty="0">
                    <a:solidFill>
                      <a:schemeClr val="tx2">
                        <a:lumMod val="75000"/>
                      </a:schemeClr>
                    </a:solidFill>
                  </a:rPr>
                  <a:t> </a:t>
                </a:r>
                <a:r>
                  <a:rPr lang="fr-CA" sz="1600" dirty="0" smtClean="0">
                    <a:solidFill>
                      <a:schemeClr val="tx2">
                        <a:lumMod val="75000"/>
                      </a:schemeClr>
                    </a:solidFill>
                  </a:rPr>
                  <a:t>       </a:t>
                </a:r>
                <a:r>
                  <a:rPr lang="fr-CA" sz="16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√</a:t>
                </a:r>
                <a:r>
                  <a:rPr lang="fr-CA" sz="1600" dirty="0">
                    <a:solidFill>
                      <a:schemeClr val="accent6">
                        <a:lumMod val="50000"/>
                      </a:schemeClr>
                    </a:solidFill>
                  </a:rPr>
                  <a:t> </a:t>
                </a:r>
                <a:r>
                  <a:rPr lang="fr-CA" sz="16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1000        =  c</a:t>
                </a:r>
              </a:p>
              <a:p>
                <a:endParaRPr lang="fr-CA" sz="1600" dirty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endParaRPr lang="fr-CA" sz="1600" dirty="0" smtClean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r>
                  <a:rPr lang="fr-CA" b="1" i="1" u="sng" dirty="0" smtClean="0"/>
                  <a:t>2)Mesure de la diagonale du prisme(BH)</a:t>
                </a:r>
              </a:p>
              <a:p>
                <a:r>
                  <a:rPr lang="fr-CA" sz="1600" dirty="0"/>
                  <a:t> </a:t>
                </a:r>
                <a:r>
                  <a:rPr lang="fr-CA" sz="1600" dirty="0" smtClean="0"/>
                  <a:t>a²          +     b</a:t>
                </a:r>
                <a:r>
                  <a:rPr lang="fr-CA" sz="1600" dirty="0"/>
                  <a:t>² </a:t>
                </a:r>
                <a:r>
                  <a:rPr lang="fr-CA" sz="1600" dirty="0" smtClean="0"/>
                  <a:t>     =  c</a:t>
                </a:r>
                <a:r>
                  <a:rPr lang="fr-CA" sz="1600" dirty="0"/>
                  <a:t>² </a:t>
                </a:r>
              </a:p>
              <a:p>
                <a:r>
                  <a:rPr lang="fr-CA" sz="1600" dirty="0">
                    <a:solidFill>
                      <a:schemeClr val="tx1"/>
                    </a:solidFill>
                  </a:rPr>
                  <a:t>√ </a:t>
                </a:r>
                <a:r>
                  <a:rPr lang="fr-CA" sz="1600" dirty="0" smtClean="0"/>
                  <a:t>1000²   +    15²     </a:t>
                </a:r>
                <a:r>
                  <a:rPr lang="fr-CA" sz="1600" baseline="-25000" dirty="0" smtClean="0"/>
                  <a:t>=</a:t>
                </a:r>
                <a:r>
                  <a:rPr lang="fr-CA" sz="1600" dirty="0" smtClean="0"/>
                  <a:t>   c²</a:t>
                </a:r>
              </a:p>
              <a:p>
                <a:pPr marL="342900" indent="-342900">
                  <a:buAutoNum type="arabicPlain" startAt="1000"/>
                </a:pPr>
                <a:r>
                  <a:rPr lang="fr-CA" sz="1600" dirty="0" smtClean="0"/>
                  <a:t>       +   </a:t>
                </a:r>
                <a:r>
                  <a:rPr lang="fr-CA" sz="1600" dirty="0"/>
                  <a:t>225     =   </a:t>
                </a:r>
                <a:r>
                  <a:rPr lang="fr-CA" sz="1600" dirty="0" smtClean="0"/>
                  <a:t>c²</a:t>
                </a:r>
              </a:p>
              <a:p>
                <a:r>
                  <a:rPr lang="fr-CA" sz="1600" dirty="0"/>
                  <a:t> </a:t>
                </a:r>
                <a:r>
                  <a:rPr lang="fr-CA" sz="1600" dirty="0" smtClean="0"/>
                  <a:t>       </a:t>
                </a:r>
                <a:r>
                  <a:rPr lang="fr-CA" sz="1600" dirty="0" smtClean="0">
                    <a:solidFill>
                      <a:schemeClr val="tx1"/>
                    </a:solidFill>
                  </a:rPr>
                  <a:t>√ </a:t>
                </a:r>
                <a:r>
                  <a:rPr lang="fr-CA" sz="1600" dirty="0" smtClean="0"/>
                  <a:t>1225            = </a:t>
                </a:r>
                <a:r>
                  <a:rPr lang="fr-CA" sz="1600" dirty="0">
                    <a:solidFill>
                      <a:schemeClr val="tx1"/>
                    </a:solidFill>
                  </a:rPr>
                  <a:t>√ </a:t>
                </a:r>
                <a:r>
                  <a:rPr lang="fr-CA" sz="1600" dirty="0" smtClean="0"/>
                  <a:t>c²</a:t>
                </a:r>
              </a:p>
              <a:p>
                <a:r>
                  <a:rPr lang="fr-CA" sz="1600" dirty="0"/>
                  <a:t> </a:t>
                </a:r>
                <a:r>
                  <a:rPr lang="fr-CA" sz="1600" dirty="0" smtClean="0"/>
                  <a:t>            </a:t>
                </a:r>
                <a:r>
                  <a:rPr lang="fr-CA" sz="1600" dirty="0" smtClean="0">
                    <a:solidFill>
                      <a:schemeClr val="bg1">
                        <a:lumMod val="95000"/>
                        <a:lumOff val="5000"/>
                      </a:schemeClr>
                    </a:solidFill>
                  </a:rPr>
                  <a:t>35              =  c</a:t>
                </a:r>
              </a:p>
              <a:p>
                <a:pPr algn="ctr"/>
                <a:r>
                  <a:rPr lang="fr-CA" sz="1600" dirty="0" smtClean="0">
                    <a:solidFill>
                      <a:schemeClr val="bg1">
                        <a:lumMod val="95000"/>
                        <a:lumOff val="5000"/>
                      </a:schemeClr>
                    </a:solidFill>
                  </a:rPr>
                  <a:t>Réponse: La mesure de la longueur de la glissade BH est de 35 cm.</a:t>
                </a: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2076" y="1085850"/>
                <a:ext cx="6619874" cy="5305425"/>
              </a:xfrm>
              <a:prstGeom prst="rect">
                <a:avLst/>
              </a:prstGeom>
              <a:blipFill rotWithShape="1">
                <a:blip r:embed="rId3"/>
                <a:stretch>
                  <a:fillRect l="-643" r="-918" b="-2176"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1727042" y="4248151"/>
            <a:ext cx="7366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1400" dirty="0" smtClean="0"/>
              <a:t>30 cm</a:t>
            </a:r>
            <a:endParaRPr lang="fr-CA" sz="1400" dirty="0"/>
          </a:p>
        </p:txBody>
      </p:sp>
      <p:sp>
        <p:nvSpPr>
          <p:cNvPr id="8" name="Rectangle 7"/>
          <p:cNvSpPr/>
          <p:nvPr/>
        </p:nvSpPr>
        <p:spPr>
          <a:xfrm>
            <a:off x="3778168" y="3805237"/>
            <a:ext cx="85725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1400" dirty="0" smtClean="0"/>
              <a:t>10 cm</a:t>
            </a:r>
            <a:endParaRPr lang="fr-CA" sz="1400" dirty="0"/>
          </a:p>
        </p:txBody>
      </p:sp>
      <p:sp>
        <p:nvSpPr>
          <p:cNvPr id="10" name="Rectangle 9"/>
          <p:cNvSpPr/>
          <p:nvPr/>
        </p:nvSpPr>
        <p:spPr>
          <a:xfrm>
            <a:off x="4175084" y="2748375"/>
            <a:ext cx="7366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1400" dirty="0" smtClean="0"/>
              <a:t>15 cm</a:t>
            </a:r>
            <a:endParaRPr lang="fr-CA" sz="1400" dirty="0"/>
          </a:p>
        </p:txBody>
      </p:sp>
      <p:cxnSp>
        <p:nvCxnSpPr>
          <p:cNvPr id="11" name="Connecteur droit 10"/>
          <p:cNvCxnSpPr/>
          <p:nvPr/>
        </p:nvCxnSpPr>
        <p:spPr>
          <a:xfrm flipV="1">
            <a:off x="784184" y="2019571"/>
            <a:ext cx="3390901" cy="222858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784183" y="3557588"/>
            <a:ext cx="3390901" cy="67627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4175084" y="2005284"/>
            <a:ext cx="0" cy="1552304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784183" y="4233864"/>
            <a:ext cx="2514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 flipV="1">
            <a:off x="3298784" y="3557588"/>
            <a:ext cx="876301" cy="6762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727042" y="2907489"/>
            <a:ext cx="91753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1400" dirty="0" smtClean="0"/>
              <a:t>?  =35</a:t>
            </a:r>
            <a:endParaRPr lang="fr-CA" sz="1400" dirty="0"/>
          </a:p>
        </p:txBody>
      </p:sp>
    </p:spTree>
    <p:extLst>
      <p:ext uri="{BB962C8B-B14F-4D97-AF65-F5344CB8AC3E}">
        <p14:creationId xmlns:p14="http://schemas.microsoft.com/office/powerpoint/2010/main" xmlns="" val="2561986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Jaune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236</TotalTime>
  <Words>274</Words>
  <Application>Microsoft Office PowerPoint</Application>
  <PresentationFormat>Custom</PresentationFormat>
  <Paragraphs>87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Savon</vt:lpstr>
      <vt:lpstr>Correction</vt:lpstr>
      <vt:lpstr>Cahier de révision p.8 #9 a)</vt:lpstr>
      <vt:lpstr>Cahier de révision p.8 b)</vt:lpstr>
      <vt:lpstr>Cahier de révision p.8 #9 c)</vt:lpstr>
      <vt:lpstr>Cahier de révision p.8 #10</vt:lpstr>
    </vt:vector>
  </TitlesOfParts>
  <Company>College Regina Assumpta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Correction</dc:title>
  <dc:creator>Utilisateur Windows</dc:creator>
  <cp:lastModifiedBy>Marwa</cp:lastModifiedBy>
  <cp:revision>8</cp:revision>
  <dcterms:created xsi:type="dcterms:W3CDTF">2015-12-11T15:28:28Z</dcterms:created>
  <dcterms:modified xsi:type="dcterms:W3CDTF">2015-12-13T17:36:24Z</dcterms:modified>
</cp:coreProperties>
</file>