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3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Hanna" initials="CH" lastIdx="1" clrIdx="0">
    <p:extLst>
      <p:ext uri="{19B8F6BF-5375-455C-9EA6-DF929625EA0E}">
        <p15:presenceInfo xmlns:p15="http://schemas.microsoft.com/office/powerpoint/2012/main" userId="S-1-5-21-2102266696-1256461062-1042822891-46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13T15:04:24.075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13T15:04:24.075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8000" dirty="0" smtClean="0"/>
              <a:t>Théorème de pythagore</a:t>
            </a:r>
            <a:endParaRPr lang="fr-CA" sz="8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Catherine </a:t>
            </a:r>
            <a:r>
              <a:rPr lang="fr-CA" dirty="0" err="1" smtClean="0"/>
              <a:t>hanna</a:t>
            </a:r>
            <a:r>
              <a:rPr lang="fr-CA" dirty="0" smtClean="0"/>
              <a:t> et </a:t>
            </a:r>
            <a:r>
              <a:rPr lang="fr-CA" dirty="0" err="1" smtClean="0"/>
              <a:t>juliana</a:t>
            </a:r>
            <a:r>
              <a:rPr lang="fr-CA" dirty="0" smtClean="0"/>
              <a:t> </a:t>
            </a:r>
            <a:r>
              <a:rPr lang="fr-CA" dirty="0" err="1" smtClean="0"/>
              <a:t>d’arrisso</a:t>
            </a:r>
            <a:endParaRPr lang="fr-CA" dirty="0" smtClean="0"/>
          </a:p>
          <a:p>
            <a:r>
              <a:rPr lang="fr-CA" dirty="0" smtClean="0"/>
              <a:t>(DOC  NUMÉRO 9 ET 10)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044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fr-CA" dirty="0" smtClean="0"/>
              <a:t>Démarche c)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44" y="1249250"/>
            <a:ext cx="5547576" cy="405684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83334" y="1249250"/>
            <a:ext cx="34440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3200" dirty="0" smtClean="0"/>
              <a:t>1. Valeur </a:t>
            </a:r>
            <a:r>
              <a:rPr lang="fr-CA" sz="3200" dirty="0"/>
              <a:t>x :</a:t>
            </a:r>
          </a:p>
          <a:p>
            <a:r>
              <a:rPr lang="fr-CA" sz="3200" dirty="0"/>
              <a:t>a</a:t>
            </a:r>
            <a:r>
              <a:rPr lang="fr-CA" sz="3200" baseline="30000" dirty="0"/>
              <a:t>2 </a:t>
            </a:r>
            <a:r>
              <a:rPr lang="fr-CA" sz="3200" dirty="0"/>
              <a:t>+ b</a:t>
            </a:r>
            <a:r>
              <a:rPr lang="fr-CA" sz="3200" baseline="30000" dirty="0"/>
              <a:t>2 </a:t>
            </a:r>
            <a:r>
              <a:rPr lang="fr-CA" sz="3200" dirty="0"/>
              <a:t>= c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x</a:t>
            </a:r>
            <a:r>
              <a:rPr lang="fr-CA" sz="3200" baseline="30000" dirty="0"/>
              <a:t>2</a:t>
            </a:r>
            <a:r>
              <a:rPr lang="fr-CA" sz="3200" dirty="0"/>
              <a:t> + 12</a:t>
            </a:r>
            <a:r>
              <a:rPr lang="fr-CA" sz="3200" baseline="30000" dirty="0"/>
              <a:t>2 </a:t>
            </a:r>
            <a:r>
              <a:rPr lang="fr-CA" sz="3200" dirty="0"/>
              <a:t>= (3x)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x</a:t>
            </a:r>
            <a:r>
              <a:rPr lang="fr-CA" sz="3200" baseline="30000" dirty="0"/>
              <a:t>2</a:t>
            </a:r>
            <a:r>
              <a:rPr lang="fr-CA" sz="3200" dirty="0"/>
              <a:t> + 144 = 9x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-x</a:t>
            </a:r>
            <a:r>
              <a:rPr lang="fr-CA" sz="3200" baseline="30000" dirty="0"/>
              <a:t>2                   </a:t>
            </a:r>
            <a:r>
              <a:rPr lang="fr-CA" sz="3200" dirty="0"/>
              <a:t>-x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144 = 8x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÷8       ÷8    </a:t>
            </a:r>
          </a:p>
          <a:p>
            <a:r>
              <a:rPr lang="fr-CA" sz="3200" dirty="0"/>
              <a:t>√18 = √x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4,24cm ≈ x</a:t>
            </a:r>
          </a:p>
          <a:p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718483" y="1249250"/>
                <a:ext cx="2562896" cy="3271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fr-CA" sz="3200" b="1" dirty="0"/>
                  <a:t>2. </a:t>
                </a:r>
                <a:r>
                  <a:rPr lang="fr-CA" sz="3200" dirty="0"/>
                  <a:t>Aire triangle :</a:t>
                </a:r>
              </a:p>
              <a:p>
                <a:r>
                  <a:rPr lang="fr-CA" sz="3200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CA" sz="3200" dirty="0"/>
              </a:p>
              <a:p>
                <a:r>
                  <a:rPr lang="fr-CA" sz="3200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12 × 4,24</m:t>
                        </m:r>
                      </m:num>
                      <m:den>
                        <m:r>
                          <a:rPr lang="fr-CA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CA" sz="3200" dirty="0"/>
              </a:p>
              <a:p>
                <a:r>
                  <a:rPr lang="fr-CA" sz="3200" dirty="0"/>
                  <a:t>a ≈ 25,44 cm</a:t>
                </a:r>
                <a:r>
                  <a:rPr lang="fr-CA" sz="3200" baseline="30000" dirty="0"/>
                  <a:t>2</a:t>
                </a:r>
                <a:endParaRPr lang="fr-CA" sz="3200" dirty="0"/>
              </a:p>
              <a:p>
                <a:endParaRPr lang="fr-CA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483" y="1249250"/>
                <a:ext cx="2562896" cy="3271793"/>
              </a:xfrm>
              <a:prstGeom prst="rect">
                <a:avLst/>
              </a:prstGeom>
              <a:blipFill rotWithShape="0">
                <a:blip r:embed="rId3"/>
                <a:stretch>
                  <a:fillRect l="-5938" t="-242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22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239" y="377781"/>
            <a:ext cx="10131425" cy="1456267"/>
          </a:xfrm>
        </p:spPr>
        <p:txBody>
          <a:bodyPr/>
          <a:lstStyle/>
          <a:p>
            <a:r>
              <a:rPr lang="fr-CA" dirty="0" smtClean="0"/>
              <a:t>Problème </a:t>
            </a:r>
            <a:r>
              <a:rPr lang="fr-CA" dirty="0"/>
              <a:t># </a:t>
            </a:r>
            <a:r>
              <a:rPr lang="fr-CA" dirty="0" smtClean="0"/>
              <a:t>10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39" y="1581535"/>
            <a:ext cx="11298262" cy="4458657"/>
          </a:xfrm>
        </p:spPr>
      </p:pic>
    </p:spTree>
    <p:extLst>
      <p:ext uri="{BB962C8B-B14F-4D97-AF65-F5344CB8AC3E}">
        <p14:creationId xmlns:p14="http://schemas.microsoft.com/office/powerpoint/2010/main" val="360676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 #10</a:t>
            </a:r>
            <a:endParaRPr lang="fr-CA" dirty="0"/>
          </a:p>
        </p:txBody>
      </p:sp>
      <p:sp>
        <p:nvSpPr>
          <p:cNvPr id="9" name="Rectangle 8"/>
          <p:cNvSpPr/>
          <p:nvPr/>
        </p:nvSpPr>
        <p:spPr>
          <a:xfrm>
            <a:off x="4718555" y="1644892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3028300" y="4338061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7821973" y="4319397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3028299" y="1644892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3028299" y="1636352"/>
            <a:ext cx="6483928" cy="38129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28300" y="2804440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7821973" y="1644892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59696" y="11993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A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94596" y="119082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21972" y="272824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04699" y="272508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D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51586" y="4077871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507684" y="4219457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F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84838" y="5341365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16328" y="5312943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H</a:t>
            </a:r>
            <a:endParaRPr lang="fr-CA" dirty="0">
              <a:solidFill>
                <a:schemeClr val="bg1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9512839" y="1652515"/>
            <a:ext cx="0" cy="2614649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9610907" y="281143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15 cm</a:t>
            </a:r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>
            <a:off x="10169503" y="1568692"/>
            <a:ext cx="1446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mDH</a:t>
            </a:r>
            <a:r>
              <a:rPr lang="fr-CA" dirty="0" smtClean="0"/>
              <a:t> = </a:t>
            </a:r>
            <a:r>
              <a:rPr lang="fr-CA" dirty="0" err="1" smtClean="0"/>
              <a:t>mBF</a:t>
            </a:r>
            <a:endParaRPr lang="fr-CA" dirty="0" smtClean="0"/>
          </a:p>
          <a:p>
            <a:r>
              <a:rPr lang="fr-CA" dirty="0" err="1" smtClean="0"/>
              <a:t>mDH</a:t>
            </a:r>
            <a:r>
              <a:rPr lang="fr-CA" dirty="0" smtClean="0"/>
              <a:t> = 15 cm</a:t>
            </a:r>
          </a:p>
          <a:p>
            <a:r>
              <a:rPr lang="fr-CA" dirty="0" err="1" smtClean="0"/>
              <a:t>mBF</a:t>
            </a:r>
            <a:r>
              <a:rPr lang="fr-CA" dirty="0" smtClean="0"/>
              <a:t> = 15 cm</a:t>
            </a:r>
          </a:p>
        </p:txBody>
      </p:sp>
      <p:cxnSp>
        <p:nvCxnSpPr>
          <p:cNvPr id="33" name="Connecteur droit 32"/>
          <p:cNvCxnSpPr/>
          <p:nvPr/>
        </p:nvCxnSpPr>
        <p:spPr>
          <a:xfrm flipV="1">
            <a:off x="3062527" y="4308451"/>
            <a:ext cx="6483929" cy="1140884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389074" y="487889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x</a:t>
            </a:r>
            <a:r>
              <a:rPr lang="fr-CA" dirty="0" smtClean="0"/>
              <a:t> cm </a:t>
            </a:r>
            <a:endParaRPr lang="fr-CA" dirty="0"/>
          </a:p>
        </p:txBody>
      </p:sp>
      <p:cxnSp>
        <p:nvCxnSpPr>
          <p:cNvPr id="37" name="Connecteur droit 36"/>
          <p:cNvCxnSpPr/>
          <p:nvPr/>
        </p:nvCxnSpPr>
        <p:spPr>
          <a:xfrm flipV="1">
            <a:off x="3001730" y="5484489"/>
            <a:ext cx="4793674" cy="9332"/>
          </a:xfrm>
          <a:prstGeom prst="line">
            <a:avLst/>
          </a:prstGeom>
          <a:ln w="762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7800455" y="4335136"/>
            <a:ext cx="1677484" cy="1153141"/>
          </a:xfrm>
          <a:prstGeom prst="line">
            <a:avLst/>
          </a:prstGeom>
          <a:ln w="762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232349" y="553407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30 cm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8692631" y="4733169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10 cm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6212122" y="5763281"/>
            <a:ext cx="1449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mAB</a:t>
            </a:r>
            <a:r>
              <a:rPr lang="fr-CA" dirty="0" smtClean="0"/>
              <a:t> = </a:t>
            </a:r>
            <a:r>
              <a:rPr lang="fr-CA" dirty="0" err="1" smtClean="0"/>
              <a:t>mGH</a:t>
            </a:r>
            <a:endParaRPr lang="fr-CA" dirty="0" smtClean="0"/>
          </a:p>
          <a:p>
            <a:r>
              <a:rPr lang="fr-CA" dirty="0" err="1" smtClean="0"/>
              <a:t>mAB</a:t>
            </a:r>
            <a:r>
              <a:rPr lang="fr-CA" dirty="0" smtClean="0"/>
              <a:t> = 30 cm</a:t>
            </a:r>
          </a:p>
          <a:p>
            <a:r>
              <a:rPr lang="fr-CA" dirty="0" err="1" smtClean="0"/>
              <a:t>mGH</a:t>
            </a:r>
            <a:r>
              <a:rPr lang="fr-CA" dirty="0" smtClean="0"/>
              <a:t> = 30 cm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29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31" grpId="0"/>
      <p:bldP spid="32" grpId="0"/>
      <p:bldP spid="35" grpId="0"/>
      <p:bldP spid="39" grpId="0"/>
      <p:bldP spid="40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2922" y="-292517"/>
            <a:ext cx="10131425" cy="1456267"/>
          </a:xfrm>
        </p:spPr>
        <p:txBody>
          <a:bodyPr/>
          <a:lstStyle/>
          <a:p>
            <a:r>
              <a:rPr lang="fr-CA" dirty="0" smtClean="0"/>
              <a:t>Hypoténuse: </a:t>
            </a:r>
            <a:r>
              <a:rPr lang="fr-CA" dirty="0" err="1" smtClean="0"/>
              <a:t>fh</a:t>
            </a:r>
            <a:endParaRPr lang="fr-CA" dirty="0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2105888" y="4018961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2105888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796144" y="1323158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6899562" y="3997663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05889" y="2482706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6" name="Connecteur droit 45"/>
          <p:cNvCxnSpPr/>
          <p:nvPr/>
        </p:nvCxnSpPr>
        <p:spPr>
          <a:xfrm flipH="1">
            <a:off x="2105887" y="4018961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2105887" y="4013007"/>
            <a:ext cx="6483929" cy="1140884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609487" y="453890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x</a:t>
            </a:r>
            <a:r>
              <a:rPr lang="fr-CA" dirty="0" smtClean="0"/>
              <a:t> cm </a:t>
            </a:r>
            <a:endParaRPr lang="fr-CA" dirty="0"/>
          </a:p>
        </p:txBody>
      </p:sp>
      <p:cxnSp>
        <p:nvCxnSpPr>
          <p:cNvPr id="56" name="Connecteur droit 55"/>
          <p:cNvCxnSpPr/>
          <p:nvPr/>
        </p:nvCxnSpPr>
        <p:spPr>
          <a:xfrm flipV="1">
            <a:off x="2080345" y="5175875"/>
            <a:ext cx="4793674" cy="9332"/>
          </a:xfrm>
          <a:prstGeom prst="line">
            <a:avLst/>
          </a:prstGeom>
          <a:ln w="762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6912333" y="4002410"/>
            <a:ext cx="1677484" cy="1153141"/>
          </a:xfrm>
          <a:prstGeom prst="line">
            <a:avLst/>
          </a:prstGeom>
          <a:ln w="762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4594119" y="534461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30 cm</a:t>
            </a:r>
            <a:endParaRPr lang="fr-CA" dirty="0"/>
          </a:p>
        </p:txBody>
      </p:sp>
      <p:sp>
        <p:nvSpPr>
          <p:cNvPr id="59" name="ZoneTexte 58"/>
          <p:cNvSpPr txBox="1"/>
          <p:nvPr/>
        </p:nvSpPr>
        <p:spPr>
          <a:xfrm>
            <a:off x="7848855" y="46947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10 cm</a:t>
            </a:r>
            <a:endParaRPr lang="fr-CA" dirty="0"/>
          </a:p>
        </p:txBody>
      </p:sp>
      <p:sp>
        <p:nvSpPr>
          <p:cNvPr id="60" name="ZoneTexte 59"/>
          <p:cNvSpPr txBox="1"/>
          <p:nvPr/>
        </p:nvSpPr>
        <p:spPr>
          <a:xfrm>
            <a:off x="3637284" y="8606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8430958" y="7599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</a:t>
            </a:r>
            <a:endParaRPr lang="fr-CA" dirty="0"/>
          </a:p>
        </p:txBody>
      </p:sp>
      <p:sp>
        <p:nvSpPr>
          <p:cNvPr id="62" name="ZoneTexte 61"/>
          <p:cNvSpPr txBox="1"/>
          <p:nvPr/>
        </p:nvSpPr>
        <p:spPr>
          <a:xfrm>
            <a:off x="8648639" y="38129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</a:t>
            </a:r>
            <a:endParaRPr lang="fr-CA" dirty="0"/>
          </a:p>
        </p:txBody>
      </p:sp>
      <p:sp>
        <p:nvSpPr>
          <p:cNvPr id="63" name="ZoneTexte 62"/>
          <p:cNvSpPr txBox="1"/>
          <p:nvPr/>
        </p:nvSpPr>
        <p:spPr>
          <a:xfrm>
            <a:off x="7025901" y="51911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64" name="ZoneTexte 63"/>
          <p:cNvSpPr txBox="1"/>
          <p:nvPr/>
        </p:nvSpPr>
        <p:spPr>
          <a:xfrm>
            <a:off x="1762629" y="529011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H</a:t>
            </a:r>
            <a:endParaRPr lang="fr-CA" dirty="0"/>
          </a:p>
        </p:txBody>
      </p:sp>
      <p:sp>
        <p:nvSpPr>
          <p:cNvPr id="65" name="ZoneTexte 64"/>
          <p:cNvSpPr txBox="1"/>
          <p:nvPr/>
        </p:nvSpPr>
        <p:spPr>
          <a:xfrm>
            <a:off x="1649625" y="217077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</a:t>
            </a:r>
            <a:endParaRPr lang="fr-CA" dirty="0"/>
          </a:p>
        </p:txBody>
      </p:sp>
      <p:sp>
        <p:nvSpPr>
          <p:cNvPr id="66" name="ZoneTexte 65"/>
          <p:cNvSpPr txBox="1"/>
          <p:nvPr/>
        </p:nvSpPr>
        <p:spPr>
          <a:xfrm>
            <a:off x="3421926" y="370339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E</a:t>
            </a:r>
            <a:endParaRPr lang="fr-CA" dirty="0"/>
          </a:p>
        </p:txBody>
      </p:sp>
      <p:sp>
        <p:nvSpPr>
          <p:cNvPr id="67" name="ZoneTexte 66"/>
          <p:cNvSpPr txBox="1"/>
          <p:nvPr/>
        </p:nvSpPr>
        <p:spPr>
          <a:xfrm>
            <a:off x="7010399" y="253687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</a:t>
            </a:r>
          </a:p>
        </p:txBody>
      </p:sp>
      <p:cxnSp>
        <p:nvCxnSpPr>
          <p:cNvPr id="70" name="Connecteur droit 69"/>
          <p:cNvCxnSpPr/>
          <p:nvPr/>
        </p:nvCxnSpPr>
        <p:spPr>
          <a:xfrm flipH="1">
            <a:off x="6899562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9605095" y="2144435"/>
            <a:ext cx="20881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CA" sz="2400" dirty="0"/>
              <a:t>a</a:t>
            </a:r>
            <a:r>
              <a:rPr lang="en-CA" sz="2400" baseline="30000" dirty="0"/>
              <a:t>2</a:t>
            </a:r>
            <a:r>
              <a:rPr lang="en-CA" sz="2400" dirty="0"/>
              <a:t> + b</a:t>
            </a:r>
            <a:r>
              <a:rPr lang="en-CA" sz="2400" baseline="30000" dirty="0"/>
              <a:t>2</a:t>
            </a:r>
            <a:r>
              <a:rPr lang="en-CA" sz="2400" dirty="0"/>
              <a:t> 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30</a:t>
            </a:r>
            <a:r>
              <a:rPr lang="en-CA" sz="2400" baseline="30000" dirty="0" smtClean="0"/>
              <a:t>2 </a:t>
            </a:r>
            <a:r>
              <a:rPr lang="en-CA" sz="2400" dirty="0"/>
              <a:t>+ </a:t>
            </a:r>
            <a:r>
              <a:rPr lang="en-CA" sz="2400" dirty="0" smtClean="0"/>
              <a:t>10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900 + 100 = </a:t>
            </a:r>
            <a:r>
              <a:rPr lang="en-CA" sz="2400" dirty="0"/>
              <a:t>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√1000 = √</a:t>
            </a:r>
            <a:r>
              <a:rPr lang="en-CA" sz="2400" dirty="0" smtClean="0"/>
              <a:t>c</a:t>
            </a:r>
            <a:r>
              <a:rPr lang="en-CA" sz="2400" baseline="30000" dirty="0" smtClean="0"/>
              <a:t>2</a:t>
            </a:r>
          </a:p>
          <a:p>
            <a:pPr marL="0" lvl="1"/>
            <a:r>
              <a:rPr lang="fr-CA" sz="2400" dirty="0" smtClean="0"/>
              <a:t>√1000 = c</a:t>
            </a:r>
            <a:endParaRPr lang="fr-CA" sz="2400" dirty="0"/>
          </a:p>
        </p:txBody>
      </p:sp>
      <p:sp>
        <p:nvSpPr>
          <p:cNvPr id="75" name="ZoneTexte 74"/>
          <p:cNvSpPr txBox="1"/>
          <p:nvPr/>
        </p:nvSpPr>
        <p:spPr>
          <a:xfrm>
            <a:off x="4307935" y="5153891"/>
            <a:ext cx="295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CA" dirty="0" smtClean="0">
                <a:solidFill>
                  <a:srgbClr val="FF0000"/>
                </a:solidFill>
              </a:rPr>
              <a:t>a</a:t>
            </a:r>
            <a:endParaRPr lang="fr-CA" sz="1100" dirty="0">
              <a:solidFill>
                <a:srgbClr val="FF0000"/>
              </a:solidFill>
            </a:endParaRPr>
          </a:p>
          <a:p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726921" y="4522904"/>
            <a:ext cx="306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CA" dirty="0" smtClean="0">
                <a:solidFill>
                  <a:srgbClr val="FF0000"/>
                </a:solidFill>
              </a:rPr>
              <a:t>b</a:t>
            </a:r>
            <a:endParaRPr lang="fr-CA" sz="1100" dirty="0">
              <a:solidFill>
                <a:srgbClr val="FF0000"/>
              </a:solidFill>
            </a:endParaRPr>
          </a:p>
          <a:p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498167" y="4354259"/>
            <a:ext cx="28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CA" dirty="0">
                <a:solidFill>
                  <a:srgbClr val="FF0000"/>
                </a:solidFill>
              </a:rPr>
              <a:t>c</a:t>
            </a:r>
            <a:endParaRPr lang="fr-CA" sz="1100" dirty="0">
              <a:solidFill>
                <a:srgbClr val="FF0000"/>
              </a:solidFill>
            </a:endParaRPr>
          </a:p>
          <a:p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421926" y="231702"/>
            <a:ext cx="533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2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2105888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96144" y="1323158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2105887" y="4018961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637284" y="8606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30958" y="7599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8648639" y="38129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7025901" y="51911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1762629" y="529011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H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1649625" y="217077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399" y="253687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6899562" y="3997663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2101880" y="1340073"/>
            <a:ext cx="6483928" cy="38129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05889" y="2482706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6899562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8585808" y="1323158"/>
            <a:ext cx="0" cy="2672792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713090" y="249892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15 cm</a:t>
            </a:r>
            <a:endParaRPr lang="fr-CA" dirty="0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2164710" y="4016327"/>
            <a:ext cx="6421098" cy="112050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491257" y="4566391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√1000</a:t>
            </a:r>
            <a:r>
              <a:rPr lang="fr-CA" dirty="0" smtClean="0"/>
              <a:t> cm </a:t>
            </a:r>
            <a:endParaRPr lang="fr-CA" dirty="0"/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425544" y="-242247"/>
            <a:ext cx="10131425" cy="1456267"/>
          </a:xfrm>
        </p:spPr>
        <p:txBody>
          <a:bodyPr/>
          <a:lstStyle/>
          <a:p>
            <a:r>
              <a:rPr lang="fr-CA" dirty="0" smtClean="0"/>
              <a:t>Hypoténuse: </a:t>
            </a:r>
            <a:r>
              <a:rPr lang="fr-CA" dirty="0" err="1" smtClean="0"/>
              <a:t>bh</a:t>
            </a:r>
            <a:endParaRPr lang="fr-CA" dirty="0"/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3206839" y="257577"/>
            <a:ext cx="58930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9259910" y="3181082"/>
            <a:ext cx="25988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CA" sz="2400" dirty="0"/>
              <a:t>a</a:t>
            </a:r>
            <a:r>
              <a:rPr lang="en-CA" sz="2400" baseline="30000" dirty="0"/>
              <a:t>2</a:t>
            </a:r>
            <a:r>
              <a:rPr lang="en-CA" sz="2400" dirty="0"/>
              <a:t> + b</a:t>
            </a:r>
            <a:r>
              <a:rPr lang="en-CA" sz="2400" baseline="30000" dirty="0"/>
              <a:t>2</a:t>
            </a:r>
            <a:r>
              <a:rPr lang="en-CA" sz="2400" dirty="0"/>
              <a:t> 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15</a:t>
            </a:r>
            <a:r>
              <a:rPr lang="en-CA" sz="2400" baseline="30000" dirty="0" smtClean="0"/>
              <a:t>2 </a:t>
            </a:r>
            <a:r>
              <a:rPr lang="en-CA" sz="2400" dirty="0" smtClean="0"/>
              <a:t>+ </a:t>
            </a:r>
            <a:r>
              <a:rPr lang="fr-CA" sz="2400" dirty="0"/>
              <a:t>√1000 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225 + 1000 = </a:t>
            </a:r>
            <a:r>
              <a:rPr lang="en-CA" sz="2400" dirty="0"/>
              <a:t>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/>
              <a:t>√ 1225 </a:t>
            </a:r>
            <a:r>
              <a:rPr lang="fr-CA" sz="2400" dirty="0" smtClean="0"/>
              <a:t>= √</a:t>
            </a:r>
            <a:r>
              <a:rPr lang="en-CA" sz="2400" dirty="0" smtClean="0"/>
              <a:t>c</a:t>
            </a:r>
            <a:r>
              <a:rPr lang="en-CA" sz="2400" baseline="30000" dirty="0" smtClean="0"/>
              <a:t>2</a:t>
            </a:r>
          </a:p>
          <a:p>
            <a:pPr marL="0" lvl="1"/>
            <a:r>
              <a:rPr lang="fr-CA" sz="2400" dirty="0"/>
              <a:t>35cm = c</a:t>
            </a:r>
          </a:p>
          <a:p>
            <a:pPr marL="0" lvl="1"/>
            <a:endParaRPr lang="en-CA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90132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2105888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96144" y="1323158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2105887" y="4018961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637284" y="8606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30958" y="7599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8648639" y="38129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7025901" y="51911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1762629" y="529011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H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1649625" y="217077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0399" y="253687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6904422" y="4010423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2101880" y="1340073"/>
            <a:ext cx="6483928" cy="38129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05889" y="2482706"/>
            <a:ext cx="4793673" cy="2693169"/>
          </a:xfrm>
          <a:prstGeom prst="rect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6899562" y="1323158"/>
            <a:ext cx="1690255" cy="1159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8585808" y="1323158"/>
            <a:ext cx="0" cy="2672792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713090" y="249892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15 cm</a:t>
            </a:r>
            <a:endParaRPr lang="fr-CA" dirty="0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2164710" y="4016327"/>
            <a:ext cx="6421098" cy="112050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491257" y="4566391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√1000</a:t>
            </a:r>
            <a:r>
              <a:rPr lang="fr-CA" dirty="0" smtClean="0"/>
              <a:t> cm </a:t>
            </a:r>
            <a:endParaRPr lang="fr-CA" dirty="0"/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425544" y="-242247"/>
            <a:ext cx="10131425" cy="1456267"/>
          </a:xfrm>
        </p:spPr>
        <p:txBody>
          <a:bodyPr/>
          <a:lstStyle/>
          <a:p>
            <a:r>
              <a:rPr lang="fr-CA" dirty="0" smtClean="0"/>
              <a:t>RÉPONSE: MESURE BH EST DE 35 CM.</a:t>
            </a:r>
            <a:endParaRPr lang="fr-CA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4159876" y="202652"/>
            <a:ext cx="5022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9259910" y="3181082"/>
            <a:ext cx="25988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CA" sz="2400" dirty="0"/>
              <a:t>a</a:t>
            </a:r>
            <a:r>
              <a:rPr lang="en-CA" sz="2400" baseline="30000" dirty="0"/>
              <a:t>2</a:t>
            </a:r>
            <a:r>
              <a:rPr lang="en-CA" sz="2400" dirty="0"/>
              <a:t> + b</a:t>
            </a:r>
            <a:r>
              <a:rPr lang="en-CA" sz="2400" baseline="30000" dirty="0"/>
              <a:t>2</a:t>
            </a:r>
            <a:r>
              <a:rPr lang="en-CA" sz="2400" dirty="0"/>
              <a:t> 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15</a:t>
            </a:r>
            <a:r>
              <a:rPr lang="en-CA" sz="2400" baseline="30000" dirty="0" smtClean="0"/>
              <a:t>2 </a:t>
            </a:r>
            <a:r>
              <a:rPr lang="en-CA" sz="2400" dirty="0" smtClean="0"/>
              <a:t>+ </a:t>
            </a:r>
            <a:r>
              <a:rPr lang="fr-CA" sz="2400" dirty="0"/>
              <a:t>√1000 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= 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 smtClean="0"/>
              <a:t>225 + 1000 = </a:t>
            </a:r>
            <a:r>
              <a:rPr lang="en-CA" sz="2400" dirty="0"/>
              <a:t>c</a:t>
            </a:r>
            <a:r>
              <a:rPr lang="en-CA" sz="2400" baseline="30000" dirty="0"/>
              <a:t>2</a:t>
            </a:r>
            <a:endParaRPr lang="fr-CA" sz="2400" dirty="0"/>
          </a:p>
          <a:p>
            <a:pPr marL="0" lvl="1"/>
            <a:r>
              <a:rPr lang="fr-CA" sz="2400" dirty="0"/>
              <a:t>√ 1225 </a:t>
            </a:r>
            <a:r>
              <a:rPr lang="fr-CA" sz="2400" dirty="0" smtClean="0"/>
              <a:t>= √</a:t>
            </a:r>
            <a:r>
              <a:rPr lang="en-CA" sz="2400" dirty="0" smtClean="0"/>
              <a:t>c</a:t>
            </a:r>
            <a:r>
              <a:rPr lang="en-CA" sz="2400" baseline="30000" dirty="0" smtClean="0"/>
              <a:t>2</a:t>
            </a:r>
          </a:p>
          <a:p>
            <a:pPr marL="0" lvl="1"/>
            <a:r>
              <a:rPr lang="fr-CA" sz="2400" dirty="0"/>
              <a:t>35cm = c</a:t>
            </a:r>
          </a:p>
          <a:p>
            <a:pPr marL="0" lvl="1"/>
            <a:endParaRPr lang="en-CA" baseline="30000" dirty="0" smtClean="0"/>
          </a:p>
        </p:txBody>
      </p:sp>
      <p:sp>
        <p:nvSpPr>
          <p:cNvPr id="6" name="Flèche droite 5"/>
          <p:cNvSpPr/>
          <p:nvPr/>
        </p:nvSpPr>
        <p:spPr>
          <a:xfrm rot="12579446">
            <a:off x="5751930" y="3774311"/>
            <a:ext cx="3727603" cy="40014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/>
          <p:cNvSpPr txBox="1"/>
          <p:nvPr/>
        </p:nvSpPr>
        <p:spPr>
          <a:xfrm>
            <a:off x="4292232" y="2536816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/>
              <a:t>35 cm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48170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Parties d’un triangle rectangle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85611" y="2065866"/>
            <a:ext cx="100316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CA" sz="3200" dirty="0" smtClean="0">
                <a:solidFill>
                  <a:srgbClr val="FF0000"/>
                </a:solidFill>
              </a:rPr>
              <a:t>Cathète</a:t>
            </a:r>
          </a:p>
          <a:p>
            <a:endParaRPr lang="fr-CA" sz="3200" dirty="0"/>
          </a:p>
          <a:p>
            <a:r>
              <a:rPr lang="fr-CA" sz="3200" dirty="0" smtClean="0"/>
              <a:t>2. Cathète</a:t>
            </a:r>
          </a:p>
          <a:p>
            <a:r>
              <a:rPr lang="fr-CA" sz="3200" dirty="0"/>
              <a:t> </a:t>
            </a:r>
            <a:endParaRPr lang="fr-CA" sz="3200" dirty="0" smtClean="0"/>
          </a:p>
          <a:p>
            <a:r>
              <a:rPr lang="fr-CA" sz="3200" dirty="0" smtClean="0">
                <a:solidFill>
                  <a:schemeClr val="bg1"/>
                </a:solidFill>
              </a:rPr>
              <a:t>3. Hypoténuse</a:t>
            </a:r>
          </a:p>
          <a:p>
            <a:endParaRPr lang="fr-CA" sz="3200" dirty="0"/>
          </a:p>
        </p:txBody>
      </p:sp>
      <p:sp>
        <p:nvSpPr>
          <p:cNvPr id="5" name="Triangle rectangle 4"/>
          <p:cNvSpPr/>
          <p:nvPr/>
        </p:nvSpPr>
        <p:spPr>
          <a:xfrm>
            <a:off x="5859887" y="1777501"/>
            <a:ext cx="3979572" cy="333535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756079" y="2408349"/>
            <a:ext cx="2897746" cy="6310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5" idx="2"/>
            <a:endCxn id="5" idx="0"/>
          </p:cNvCxnSpPr>
          <p:nvPr/>
        </p:nvCxnSpPr>
        <p:spPr>
          <a:xfrm flipV="1">
            <a:off x="5859887" y="1777501"/>
            <a:ext cx="0" cy="333535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3333482" y="3039414"/>
            <a:ext cx="3646867" cy="1298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5" idx="0"/>
          </p:cNvCxnSpPr>
          <p:nvPr/>
        </p:nvCxnSpPr>
        <p:spPr>
          <a:xfrm flipH="1" flipV="1">
            <a:off x="5859887" y="1777501"/>
            <a:ext cx="3979572" cy="33353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756079" y="3445177"/>
            <a:ext cx="4056845" cy="1538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5" idx="2"/>
          </p:cNvCxnSpPr>
          <p:nvPr/>
        </p:nvCxnSpPr>
        <p:spPr>
          <a:xfrm flipH="1">
            <a:off x="5859887" y="5112854"/>
            <a:ext cx="39516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7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Théorie des triangles rectangles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85611" y="2065867"/>
            <a:ext cx="100316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Trouver mesure d’un côté: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3200" dirty="0"/>
              <a:t>T</a:t>
            </a:r>
            <a:r>
              <a:rPr lang="fr-CA" sz="3200" dirty="0" smtClean="0"/>
              <a:t>riangle </a:t>
            </a:r>
            <a:r>
              <a:rPr lang="fr-CA" sz="3200" dirty="0" smtClean="0"/>
              <a:t>rectangle possède </a:t>
            </a:r>
            <a:r>
              <a:rPr lang="fr-CA" sz="3200" dirty="0" smtClean="0">
                <a:sym typeface="Wingdings" panose="05000000000000000000" pitchFamily="2" charset="2"/>
              </a:rPr>
              <a:t> </a:t>
            </a:r>
            <a:r>
              <a:rPr lang="fr-CA" sz="3200" dirty="0" smtClean="0"/>
              <a:t>angle </a:t>
            </a:r>
            <a:r>
              <a:rPr lang="fr-CA" sz="3200" dirty="0" smtClean="0"/>
              <a:t>de 30°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3200" dirty="0"/>
              <a:t>M</a:t>
            </a:r>
            <a:r>
              <a:rPr lang="fr-CA" sz="3200" dirty="0" smtClean="0"/>
              <a:t>esure du côté opposé de cet angle </a:t>
            </a:r>
            <a:r>
              <a:rPr lang="fr-CA" sz="3200" dirty="0" smtClean="0"/>
              <a:t>= ½ de </a:t>
            </a:r>
            <a:r>
              <a:rPr lang="fr-CA" sz="3200" dirty="0" smtClean="0"/>
              <a:t>la mesure de </a:t>
            </a:r>
            <a:r>
              <a:rPr lang="fr-CA" sz="3200" dirty="0" smtClean="0"/>
              <a:t>hypoténuse</a:t>
            </a:r>
            <a:endParaRPr lang="fr-CA" sz="3200" dirty="0"/>
          </a:p>
        </p:txBody>
      </p:sp>
      <p:sp>
        <p:nvSpPr>
          <p:cNvPr id="5" name="Triangle rectangle 4"/>
          <p:cNvSpPr/>
          <p:nvPr/>
        </p:nvSpPr>
        <p:spPr>
          <a:xfrm>
            <a:off x="6542468" y="3610215"/>
            <a:ext cx="3361386" cy="25757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Arc 11"/>
          <p:cNvSpPr/>
          <p:nvPr/>
        </p:nvSpPr>
        <p:spPr>
          <a:xfrm rot="14109265">
            <a:off x="9367041" y="5751318"/>
            <a:ext cx="437882" cy="469788"/>
          </a:xfrm>
          <a:prstGeom prst="arc">
            <a:avLst>
              <a:gd name="adj1" fmla="val 15034105"/>
              <a:gd name="adj2" fmla="val 2088464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8822029" y="5795902"/>
            <a:ext cx="66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30°</a:t>
            </a:r>
            <a:endParaRPr lang="fr-CA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6671257" y="4752304"/>
            <a:ext cx="2150772" cy="1043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589432" y="4497992"/>
            <a:ext cx="811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chemeClr val="bg1"/>
                </a:solidFill>
              </a:rPr>
              <a:t>5 cm</a:t>
            </a:r>
            <a:endParaRPr lang="fr-CA" sz="20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746643" y="4162161"/>
            <a:ext cx="811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chemeClr val="bg1"/>
                </a:solidFill>
              </a:rPr>
              <a:t>10 cm</a:t>
            </a:r>
            <a:endParaRPr lang="fr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1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3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42" y="300124"/>
            <a:ext cx="10131425" cy="1456267"/>
          </a:xfrm>
        </p:spPr>
        <p:txBody>
          <a:bodyPr/>
          <a:lstStyle/>
          <a:p>
            <a:r>
              <a:rPr lang="fr-CA" dirty="0" smtClean="0"/>
              <a:t>La relation de pythagore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21509" y="1465060"/>
            <a:ext cx="107634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3200" dirty="0" smtClean="0"/>
          </a:p>
          <a:p>
            <a:r>
              <a:rPr lang="fr-CA" sz="2800" dirty="0" smtClean="0"/>
              <a:t>(</a:t>
            </a:r>
            <a:r>
              <a:rPr lang="fr-CA" sz="2800" dirty="0" smtClean="0"/>
              <a:t>mesure d’une cathète)</a:t>
            </a:r>
            <a:r>
              <a:rPr lang="fr-CA" sz="2800" baseline="30000" dirty="0"/>
              <a:t> </a:t>
            </a:r>
            <a:r>
              <a:rPr lang="fr-CA" sz="2800" baseline="30000" dirty="0" smtClean="0"/>
              <a:t>2 </a:t>
            </a:r>
            <a:r>
              <a:rPr lang="fr-CA" sz="2800" dirty="0" smtClean="0"/>
              <a:t>+ (mes. Une cathète)</a:t>
            </a:r>
            <a:r>
              <a:rPr lang="fr-CA" sz="2800" baseline="30000" dirty="0"/>
              <a:t> </a:t>
            </a:r>
            <a:r>
              <a:rPr lang="fr-CA" sz="2800" baseline="30000" dirty="0" smtClean="0"/>
              <a:t>2 </a:t>
            </a:r>
            <a:r>
              <a:rPr lang="fr-CA" sz="2800" dirty="0" smtClean="0"/>
              <a:t>= (mes. Hypoténuse</a:t>
            </a:r>
            <a:r>
              <a:rPr lang="fr-CA" sz="2800" dirty="0" smtClean="0"/>
              <a:t>)</a:t>
            </a:r>
            <a:r>
              <a:rPr lang="fr-CA" sz="2800" baseline="30000" dirty="0"/>
              <a:t> 2 </a:t>
            </a:r>
            <a:endParaRPr lang="fr-CA" sz="2800" dirty="0" smtClean="0"/>
          </a:p>
          <a:p>
            <a:endParaRPr lang="fr-CA" sz="2800" dirty="0" smtClean="0"/>
          </a:p>
          <a:p>
            <a:endParaRPr lang="fr-CA" sz="2800" dirty="0"/>
          </a:p>
          <a:p>
            <a:r>
              <a:rPr lang="fr-CA" sz="2800" dirty="0" smtClean="0"/>
              <a:t>a </a:t>
            </a:r>
            <a:r>
              <a:rPr lang="fr-CA" sz="2800" dirty="0" smtClean="0"/>
              <a:t>et b = cathètes</a:t>
            </a:r>
          </a:p>
          <a:p>
            <a:r>
              <a:rPr lang="fr-CA" sz="2800" dirty="0" smtClean="0"/>
              <a:t>c = hypoténuse</a:t>
            </a:r>
            <a:endParaRPr lang="fr-CA" sz="2800" dirty="0"/>
          </a:p>
        </p:txBody>
      </p:sp>
      <p:grpSp>
        <p:nvGrpSpPr>
          <p:cNvPr id="24" name="Groupe 23"/>
          <p:cNvGrpSpPr/>
          <p:nvPr/>
        </p:nvGrpSpPr>
        <p:grpSpPr>
          <a:xfrm>
            <a:off x="8755364" y="3209800"/>
            <a:ext cx="3273704" cy="3471939"/>
            <a:chOff x="8679656" y="4034286"/>
            <a:chExt cx="2647657" cy="2941129"/>
          </a:xfrm>
        </p:grpSpPr>
        <p:grpSp>
          <p:nvGrpSpPr>
            <p:cNvPr id="23" name="Groupe 22"/>
            <p:cNvGrpSpPr/>
            <p:nvPr/>
          </p:nvGrpSpPr>
          <p:grpSpPr>
            <a:xfrm>
              <a:off x="8679656" y="4034286"/>
              <a:ext cx="2647657" cy="2941129"/>
              <a:chOff x="7378890" y="2906140"/>
              <a:chExt cx="2647657" cy="2941129"/>
            </a:xfrm>
          </p:grpSpPr>
          <p:grpSp>
            <p:nvGrpSpPr>
              <p:cNvPr id="12" name="Groupe 11"/>
              <p:cNvGrpSpPr/>
              <p:nvPr/>
            </p:nvGrpSpPr>
            <p:grpSpPr>
              <a:xfrm>
                <a:off x="7378890" y="2906140"/>
                <a:ext cx="2647657" cy="2941129"/>
                <a:chOff x="2685677" y="4003643"/>
                <a:chExt cx="1510750" cy="1732366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685677" y="4533364"/>
                  <a:ext cx="482526" cy="50227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A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168203" y="5035640"/>
                  <a:ext cx="682580" cy="70036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A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 rot="2195448">
                  <a:off x="3337061" y="4003643"/>
                  <a:ext cx="859366" cy="8717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A"/>
                </a:p>
              </p:txBody>
            </p:sp>
          </p:grpSp>
          <p:sp>
            <p:nvSpPr>
              <p:cNvPr id="20" name="ZoneTexte 19"/>
              <p:cNvSpPr txBox="1"/>
              <p:nvPr/>
            </p:nvSpPr>
            <p:spPr>
              <a:xfrm>
                <a:off x="7561162" y="4047180"/>
                <a:ext cx="668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dirty="0" smtClean="0">
                    <a:solidFill>
                      <a:schemeClr val="bg1"/>
                    </a:solidFill>
                  </a:rPr>
                  <a:t>A</a:t>
                </a:r>
                <a:endParaRPr lang="fr-CA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8497532" y="4953124"/>
                <a:ext cx="668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dirty="0" smtClean="0">
                    <a:solidFill>
                      <a:schemeClr val="bg1"/>
                    </a:solidFill>
                  </a:rPr>
                  <a:t>B</a:t>
                </a:r>
                <a:endParaRPr lang="fr-CA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9096341" y="3360453"/>
                <a:ext cx="668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cxnSp>
          <p:nvCxnSpPr>
            <p:cNvPr id="14" name="Connecteur droit 13"/>
            <p:cNvCxnSpPr/>
            <p:nvPr/>
          </p:nvCxnSpPr>
          <p:spPr>
            <a:xfrm>
              <a:off x="9534957" y="4903490"/>
              <a:ext cx="17942" cy="878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9552899" y="5781890"/>
              <a:ext cx="1178310" cy="894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534957" y="4938093"/>
              <a:ext cx="1196252" cy="878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070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Triangle rectangle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32" y="2775578"/>
            <a:ext cx="9754961" cy="2381582"/>
          </a:xfrm>
        </p:spPr>
      </p:pic>
    </p:spTree>
    <p:extLst>
      <p:ext uri="{BB962C8B-B14F-4D97-AF65-F5344CB8AC3E}">
        <p14:creationId xmlns:p14="http://schemas.microsoft.com/office/powerpoint/2010/main" val="75153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Numéro a)</a:t>
            </a:r>
            <a:br>
              <a:rPr lang="fr-CA" dirty="0" smtClean="0"/>
            </a:br>
            <a:r>
              <a:rPr lang="fr-CA" dirty="0" smtClean="0"/>
              <a:t>trouver mesure hypoténuse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302558"/>
            <a:ext cx="9754961" cy="1267002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2" y="3127567"/>
            <a:ext cx="4547258" cy="215277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233060" y="3569560"/>
            <a:ext cx="520770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/>
              <a:t>Formule</a:t>
            </a:r>
            <a:r>
              <a:rPr lang="fr-CA" sz="4000" dirty="0"/>
              <a:t> : a</a:t>
            </a:r>
            <a:r>
              <a:rPr lang="fr-CA" sz="4000" baseline="30000" dirty="0"/>
              <a:t>2 </a:t>
            </a:r>
            <a:r>
              <a:rPr lang="fr-CA" sz="4000" dirty="0"/>
              <a:t>+ b</a:t>
            </a:r>
            <a:r>
              <a:rPr lang="fr-CA" sz="4000" baseline="30000" dirty="0"/>
              <a:t>2 </a:t>
            </a:r>
            <a:r>
              <a:rPr lang="fr-CA" sz="4000" dirty="0"/>
              <a:t>= c</a:t>
            </a:r>
            <a:r>
              <a:rPr lang="fr-CA" sz="4000" baseline="30000" dirty="0"/>
              <a:t>2</a:t>
            </a:r>
            <a:endParaRPr lang="fr-CA" sz="4000" dirty="0"/>
          </a:p>
          <a:p>
            <a:r>
              <a:rPr lang="fr-CA" sz="4000" dirty="0"/>
              <a:t>9</a:t>
            </a:r>
            <a:r>
              <a:rPr lang="fr-CA" sz="4000" baseline="30000" dirty="0"/>
              <a:t>2 + </a:t>
            </a:r>
            <a:r>
              <a:rPr lang="fr-CA" sz="4000" dirty="0"/>
              <a:t>12</a:t>
            </a:r>
            <a:r>
              <a:rPr lang="fr-CA" sz="4000" baseline="30000" dirty="0"/>
              <a:t>2 </a:t>
            </a:r>
            <a:r>
              <a:rPr lang="fr-CA" sz="4000" dirty="0"/>
              <a:t>= c</a:t>
            </a:r>
            <a:r>
              <a:rPr lang="fr-CA" sz="4000" baseline="30000" dirty="0"/>
              <a:t>2</a:t>
            </a:r>
            <a:endParaRPr lang="fr-CA" sz="4000" dirty="0"/>
          </a:p>
          <a:p>
            <a:r>
              <a:rPr lang="fr-CA" sz="4000" dirty="0"/>
              <a:t>81 + 144 = c</a:t>
            </a:r>
            <a:r>
              <a:rPr lang="fr-CA" sz="4000" baseline="30000" dirty="0"/>
              <a:t>2</a:t>
            </a:r>
            <a:endParaRPr lang="fr-CA" sz="4000" dirty="0"/>
          </a:p>
          <a:p>
            <a:r>
              <a:rPr lang="fr-CA" sz="4000" dirty="0"/>
              <a:t>√225 = √c</a:t>
            </a:r>
            <a:r>
              <a:rPr lang="fr-CA" sz="4000" baseline="30000" dirty="0"/>
              <a:t>2</a:t>
            </a:r>
            <a:endParaRPr lang="fr-CA" sz="4000" dirty="0"/>
          </a:p>
          <a:p>
            <a:r>
              <a:rPr lang="fr-CA" sz="4000" dirty="0" smtClean="0"/>
              <a:t>15cm = </a:t>
            </a:r>
            <a:r>
              <a:rPr lang="fr-CA" sz="4000" dirty="0"/>
              <a:t>c</a:t>
            </a:r>
          </a:p>
          <a:p>
            <a:endParaRPr lang="fr-CA" dirty="0"/>
          </a:p>
        </p:txBody>
      </p:sp>
      <p:sp>
        <p:nvSpPr>
          <p:cNvPr id="11" name="Flèche droite 10"/>
          <p:cNvSpPr/>
          <p:nvPr/>
        </p:nvSpPr>
        <p:spPr>
          <a:xfrm rot="13213569">
            <a:off x="3294453" y="5412157"/>
            <a:ext cx="2170809" cy="368942"/>
          </a:xfrm>
          <a:prstGeom prst="rightArrow">
            <a:avLst>
              <a:gd name="adj1" fmla="val 50000"/>
              <a:gd name="adj2" fmla="val 8352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806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Numéro b)</a:t>
            </a:r>
            <a:br>
              <a:rPr lang="fr-CA" dirty="0" smtClean="0"/>
            </a:br>
            <a:r>
              <a:rPr lang="fr-CA" dirty="0" smtClean="0"/>
              <a:t>trouver mesure cathète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979211"/>
            <a:ext cx="5933941" cy="3388089"/>
          </a:xfrm>
          <a:prstGeom prst="rect">
            <a:avLst/>
          </a:prstGeom>
        </p:spPr>
      </p:pic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065867"/>
            <a:ext cx="10131425" cy="1001361"/>
          </a:xfrm>
        </p:spPr>
      </p:pic>
    </p:spTree>
    <p:extLst>
      <p:ext uri="{BB962C8B-B14F-4D97-AF65-F5344CB8AC3E}">
        <p14:creationId xmlns:p14="http://schemas.microsoft.com/office/powerpoint/2010/main" val="309657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2923" y="287628"/>
            <a:ext cx="10131425" cy="1456267"/>
          </a:xfrm>
        </p:spPr>
        <p:txBody>
          <a:bodyPr/>
          <a:lstStyle/>
          <a:p>
            <a:r>
              <a:rPr lang="fr-CA" dirty="0" smtClean="0"/>
              <a:t>Démarche b)</a:t>
            </a:r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3" y="1394511"/>
            <a:ext cx="5506493" cy="4087638"/>
          </a:xfrm>
        </p:spPr>
      </p:pic>
      <p:sp>
        <p:nvSpPr>
          <p:cNvPr id="6" name="ZoneTexte 5"/>
          <p:cNvSpPr txBox="1"/>
          <p:nvPr/>
        </p:nvSpPr>
        <p:spPr>
          <a:xfrm>
            <a:off x="5738635" y="1208944"/>
            <a:ext cx="344400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/>
              <a:t>1.Isoler la variable :</a:t>
            </a:r>
          </a:p>
          <a:p>
            <a:r>
              <a:rPr lang="fr-CA" sz="3200" dirty="0"/>
              <a:t>a</a:t>
            </a:r>
            <a:r>
              <a:rPr lang="fr-CA" sz="3200" baseline="30000" dirty="0"/>
              <a:t>2 </a:t>
            </a:r>
            <a:r>
              <a:rPr lang="fr-CA" sz="3200" dirty="0"/>
              <a:t>+ </a:t>
            </a:r>
            <a:r>
              <a:rPr lang="fr-CA" sz="3200" dirty="0">
                <a:solidFill>
                  <a:srgbClr val="FF0000"/>
                </a:solidFill>
              </a:rPr>
              <a:t>b</a:t>
            </a:r>
            <a:r>
              <a:rPr lang="fr-CA" sz="3200" baseline="30000" dirty="0">
                <a:solidFill>
                  <a:srgbClr val="FF0000"/>
                </a:solidFill>
              </a:rPr>
              <a:t>2</a:t>
            </a:r>
            <a:r>
              <a:rPr lang="fr-CA" sz="3200" baseline="30000" dirty="0"/>
              <a:t> </a:t>
            </a:r>
            <a:r>
              <a:rPr lang="fr-CA" sz="3200" dirty="0"/>
              <a:t>= c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-a</a:t>
            </a:r>
            <a:r>
              <a:rPr lang="fr-CA" sz="3200" baseline="30000" dirty="0"/>
              <a:t>2 </a:t>
            </a:r>
            <a:r>
              <a:rPr lang="fr-CA" sz="3200" dirty="0"/>
              <a:t>         -a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>
                <a:solidFill>
                  <a:srgbClr val="FF0000"/>
                </a:solidFill>
              </a:rPr>
              <a:t>b</a:t>
            </a:r>
            <a:r>
              <a:rPr lang="fr-CA" sz="3200" baseline="30000" dirty="0">
                <a:solidFill>
                  <a:srgbClr val="FF0000"/>
                </a:solidFill>
              </a:rPr>
              <a:t>2</a:t>
            </a:r>
            <a:r>
              <a:rPr lang="fr-CA" sz="3200" baseline="30000" dirty="0"/>
              <a:t> </a:t>
            </a:r>
            <a:r>
              <a:rPr lang="fr-CA" sz="3200" dirty="0"/>
              <a:t>= c</a:t>
            </a:r>
            <a:r>
              <a:rPr lang="fr-CA" sz="3200" baseline="30000" dirty="0"/>
              <a:t>2 </a:t>
            </a:r>
            <a:r>
              <a:rPr lang="fr-CA" sz="3200" dirty="0"/>
              <a:t>– a</a:t>
            </a:r>
            <a:r>
              <a:rPr lang="fr-CA" sz="3200" baseline="30000" dirty="0"/>
              <a:t>2</a:t>
            </a:r>
            <a:endParaRPr lang="fr-CA" sz="3200" dirty="0"/>
          </a:p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7901189" y="1230198"/>
            <a:ext cx="2562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/>
              <a:t>2. Valeur b :</a:t>
            </a:r>
          </a:p>
          <a:p>
            <a:r>
              <a:rPr lang="fr-CA" sz="3200" dirty="0"/>
              <a:t>b</a:t>
            </a:r>
            <a:r>
              <a:rPr lang="fr-CA" sz="3200" baseline="30000" dirty="0"/>
              <a:t>2 </a:t>
            </a:r>
            <a:r>
              <a:rPr lang="fr-CA" sz="3200" dirty="0"/>
              <a:t>= c</a:t>
            </a:r>
            <a:r>
              <a:rPr lang="fr-CA" sz="3200" baseline="30000" dirty="0"/>
              <a:t>2 </a:t>
            </a:r>
            <a:r>
              <a:rPr lang="fr-CA" sz="3200" dirty="0"/>
              <a:t>– a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b</a:t>
            </a:r>
            <a:r>
              <a:rPr lang="fr-CA" sz="3200" baseline="30000" dirty="0"/>
              <a:t>2 </a:t>
            </a:r>
            <a:r>
              <a:rPr lang="fr-CA" sz="3200" dirty="0"/>
              <a:t>= 12</a:t>
            </a:r>
            <a:r>
              <a:rPr lang="fr-CA" sz="3200" baseline="30000" dirty="0"/>
              <a:t>2</a:t>
            </a:r>
            <a:r>
              <a:rPr lang="fr-CA" sz="3200" dirty="0"/>
              <a:t> - 2</a:t>
            </a:r>
            <a:r>
              <a:rPr lang="fr-CA" sz="3200" baseline="30000" dirty="0"/>
              <a:t>2</a:t>
            </a:r>
            <a:endParaRPr lang="fr-CA" sz="3200" dirty="0"/>
          </a:p>
          <a:p>
            <a:r>
              <a:rPr lang="fr-CA" sz="3200" dirty="0"/>
              <a:t>b</a:t>
            </a:r>
            <a:r>
              <a:rPr lang="fr-CA" sz="3200" baseline="30000" dirty="0"/>
              <a:t>2 </a:t>
            </a:r>
            <a:r>
              <a:rPr lang="fr-CA" sz="3200" dirty="0"/>
              <a:t>= 144 – 4</a:t>
            </a:r>
          </a:p>
          <a:p>
            <a:r>
              <a:rPr lang="fr-CA" sz="3200" dirty="0"/>
              <a:t>√b</a:t>
            </a:r>
            <a:r>
              <a:rPr lang="fr-CA" sz="3200" baseline="30000" dirty="0"/>
              <a:t>2</a:t>
            </a:r>
            <a:r>
              <a:rPr lang="fr-CA" sz="3200" dirty="0"/>
              <a:t> = √140</a:t>
            </a:r>
          </a:p>
          <a:p>
            <a:r>
              <a:rPr lang="fr-CA" sz="3200" dirty="0"/>
              <a:t>b = √</a:t>
            </a:r>
            <a:r>
              <a:rPr lang="fr-CA" sz="3200" dirty="0" smtClean="0"/>
              <a:t>140 cm</a:t>
            </a:r>
            <a:endParaRPr lang="fr-CA" sz="32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822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Numéro c)</a:t>
            </a:r>
            <a:br>
              <a:rPr lang="fr-CA" dirty="0" smtClean="0"/>
            </a:br>
            <a:r>
              <a:rPr lang="fr-CA" dirty="0" smtClean="0"/>
              <a:t>trouver l’aire du triangle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065867"/>
            <a:ext cx="10636589" cy="96066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026535"/>
            <a:ext cx="6590764" cy="357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3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221</TotalTime>
  <Words>314</Words>
  <Application>Microsoft Office PowerPoint</Application>
  <PresentationFormat>Grand écran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Céleste</vt:lpstr>
      <vt:lpstr>Théorème de pythagore</vt:lpstr>
      <vt:lpstr>Parties d’un triangle rectangle</vt:lpstr>
      <vt:lpstr>Théorie des triangles rectangles</vt:lpstr>
      <vt:lpstr>La relation de pythagore</vt:lpstr>
      <vt:lpstr>Triangle rectangle</vt:lpstr>
      <vt:lpstr>Numéro a) trouver mesure hypoténuse</vt:lpstr>
      <vt:lpstr>Numéro b) trouver mesure cathète</vt:lpstr>
      <vt:lpstr>Démarche b)</vt:lpstr>
      <vt:lpstr>Numéro c) trouver l’aire du triangle</vt:lpstr>
      <vt:lpstr>Démarche c)</vt:lpstr>
      <vt:lpstr>Problème # 10</vt:lpstr>
      <vt:lpstr>Problème #10</vt:lpstr>
      <vt:lpstr>Hypoténuse: fh</vt:lpstr>
      <vt:lpstr>Hypoténuse: bh</vt:lpstr>
      <vt:lpstr>RÉPONSE: MESURE BH EST DE 35 CM.</vt:lpstr>
    </vt:vector>
  </TitlesOfParts>
  <Company>College Regina Assumpta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Théorème de pythagore</dc:title>
  <dc:creator>Juliana D'Arrisso</dc:creator>
  <cp:lastModifiedBy>Catherine Hanna</cp:lastModifiedBy>
  <cp:revision>22</cp:revision>
  <dcterms:created xsi:type="dcterms:W3CDTF">2015-12-13T18:38:07Z</dcterms:created>
  <dcterms:modified xsi:type="dcterms:W3CDTF">2015-12-13T22:21:09Z</dcterms:modified>
</cp:coreProperties>
</file>